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0" r:id="rId2"/>
    <p:sldId id="337" r:id="rId3"/>
    <p:sldId id="341" r:id="rId4"/>
    <p:sldId id="346" r:id="rId5"/>
    <p:sldId id="342" r:id="rId6"/>
    <p:sldId id="343" r:id="rId7"/>
    <p:sldId id="354" r:id="rId8"/>
    <p:sldId id="356" r:id="rId9"/>
    <p:sldId id="357" r:id="rId10"/>
    <p:sldId id="358" r:id="rId11"/>
    <p:sldId id="359" r:id="rId12"/>
    <p:sldId id="348" r:id="rId13"/>
    <p:sldId id="349" r:id="rId14"/>
    <p:sldId id="350" r:id="rId15"/>
    <p:sldId id="352" r:id="rId16"/>
    <p:sldId id="353"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Dickens" initials="d" lastIdx="64" clrIdx="0"/>
  <p:cmAuthor id="1" name="Paolina Leseva" initials="P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C97"/>
    <a:srgbClr val="004380"/>
    <a:srgbClr val="3F3468"/>
    <a:srgbClr val="81CDC4"/>
    <a:srgbClr val="009A3E"/>
    <a:srgbClr val="6552A2"/>
    <a:srgbClr val="D52717"/>
    <a:srgbClr val="0096DC"/>
  </p:clrMru>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5" autoAdjust="0"/>
    <p:restoredTop sz="85842" autoAdjust="0"/>
  </p:normalViewPr>
  <p:slideViewPr>
    <p:cSldViewPr>
      <p:cViewPr>
        <p:scale>
          <a:sx n="70" d="100"/>
          <a:sy n="70" d="100"/>
        </p:scale>
        <p:origin x="-84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14"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959EF15-23F8-4B4A-BB2A-5FD6C502A548}" type="datetimeFigureOut">
              <a:rPr lang="en-GB" smtClean="0"/>
              <a:pPr/>
              <a:t>01/05/2017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544EE76-0D29-4B4B-96FD-336FB5108A42}"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DA17FF-C01E-4DF4-8C19-9EDB99857DB9}" type="datetimeFigureOut">
              <a:rPr lang="en-GB" smtClean="0"/>
              <a:pPr/>
              <a:t>01/05/2017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C85C611-6E9D-49F5-B213-C7240C7F074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Thank you for the invitation to present</a:t>
            </a:r>
            <a:r>
              <a:rPr lang="en-GB" baseline="0" dirty="0" smtClean="0"/>
              <a:t> to your group.</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We’ve been doing pretty well.</a:t>
            </a:r>
            <a:r>
              <a:rPr lang="en-GB" baseline="0" dirty="0" smtClean="0"/>
              <a:t> Our energy consumption is down, as is our CO2. We met our energy efficiency targets – missed our CO2 targets (but as I mentioned earlier, they were tougher, so we’re still following ‘Scotland’s’ trajectory).</a:t>
            </a:r>
          </a:p>
          <a:p>
            <a:endParaRPr lang="en-GB" dirty="0" smtClean="0"/>
          </a:p>
        </p:txBody>
      </p:sp>
      <p:sp>
        <p:nvSpPr>
          <p:cNvPr id="4" name="Slide Number Placeholder 3"/>
          <p:cNvSpPr>
            <a:spLocks noGrp="1"/>
          </p:cNvSpPr>
          <p:nvPr>
            <p:ph type="sldNum" sz="quarter" idx="10"/>
          </p:nvPr>
        </p:nvSpPr>
        <p:spPr/>
        <p:txBody>
          <a:bodyPr/>
          <a:lstStyle/>
          <a:p>
            <a:pPr>
              <a:defRPr/>
            </a:pPr>
            <a:fld id="{120C1A48-64A0-436A-A1DC-79F711E15A56}"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was the first project to be taken through the CEF process, but ended up being the last to reach contract close.</a:t>
            </a:r>
          </a:p>
          <a:p>
            <a:endParaRPr lang="en-GB" baseline="0" dirty="0" smtClean="0"/>
          </a:p>
          <a:p>
            <a:r>
              <a:rPr lang="en-GB" baseline="0" dirty="0" smtClean="0"/>
              <a:t>It was a difficult project to do because of the huge learning curve for everyone involved.</a:t>
            </a:r>
          </a:p>
          <a:p>
            <a:endParaRPr lang="en-GB" baseline="0" dirty="0" smtClean="0"/>
          </a:p>
          <a:p>
            <a:r>
              <a:rPr lang="en-GB" baseline="0" dirty="0" smtClean="0"/>
              <a:t>&lt;&lt;Discuss the sites, main issues faced&gt;&gt;</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120C1A48-64A0-436A-A1DC-79F711E15A56}"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Maybe hard to believe,</a:t>
            </a:r>
            <a:r>
              <a:rPr lang="en-GB" baseline="0" dirty="0" smtClean="0"/>
              <a:t> but the pictures on the left were taken at a hospital campus within Glasgow City limits. This is the </a:t>
            </a:r>
            <a:r>
              <a:rPr lang="en-GB" baseline="0" dirty="0" err="1" smtClean="0"/>
              <a:t>Gartnavel</a:t>
            </a:r>
            <a:r>
              <a:rPr lang="en-GB" baseline="0" dirty="0" smtClean="0"/>
              <a:t> Hospital campus in the west end of the city. The project created new routes to increase access to parkland as well as providing new health-promoting accessible spaces, including growing areas for therapeutic and physical activity.</a:t>
            </a:r>
          </a:p>
          <a:p>
            <a:endParaRPr lang="en-GB" baseline="0" dirty="0" smtClean="0"/>
          </a:p>
          <a:p>
            <a:r>
              <a:rPr lang="en-GB" baseline="0" dirty="0" smtClean="0"/>
              <a:t>Perhaps more striking is the transformation of a derelict site within one of Glasgow’s most deprived areas. The new </a:t>
            </a:r>
            <a:r>
              <a:rPr lang="en-GB" baseline="0" dirty="0" err="1" smtClean="0"/>
              <a:t>Possilpark</a:t>
            </a:r>
            <a:r>
              <a:rPr lang="en-GB" baseline="0" dirty="0" smtClean="0"/>
              <a:t> Health &amp; Social Care Centre saw the creation of a community growing space and landscaped garden. This is managed by a local community group and provides growing spaces for individuals, families and organisations, as well as a space for educational activities and course.</a:t>
            </a:r>
          </a:p>
          <a:p>
            <a:endParaRPr lang="en-GB" baseline="0" dirty="0" smtClean="0"/>
          </a:p>
          <a:p>
            <a:r>
              <a:rPr lang="en-GB" baseline="0" dirty="0" smtClean="0"/>
              <a:t>On the right is Forth Valley Royal Infirmary where a network of paths and trails was developed, both for local access and for therapeutic activities.</a:t>
            </a:r>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 the left</a:t>
            </a:r>
            <a:r>
              <a:rPr lang="en-GB" baseline="0" dirty="0" smtClean="0"/>
              <a:t> is an example of a circular economy project: metal recovery from medical instruments. </a:t>
            </a:r>
            <a:r>
              <a:rPr lang="en-GB" dirty="0" smtClean="0"/>
              <a:t>Specialist re-usable boxes suitable for medical waste, including sharps, are being introduced at a number of NHS Boards. The boxes are supplied and taken back, emptied and cleaned as part of a service agreement.</a:t>
            </a:r>
            <a:r>
              <a:rPr lang="en-GB" baseline="0" dirty="0" smtClean="0"/>
              <a:t> </a:t>
            </a:r>
            <a:r>
              <a:rPr lang="en-GB" dirty="0" smtClean="0"/>
              <a:t>NHS Boards using the boxes for metal recovery are gaining value as rebates, typically 35-40%, are given.</a:t>
            </a:r>
            <a:r>
              <a:rPr lang="en-GB" baseline="0" dirty="0" smtClean="0"/>
              <a:t> </a:t>
            </a:r>
            <a:r>
              <a:rPr lang="en-GB" dirty="0" smtClean="0"/>
              <a:t>Pilots in podiatry over 18 months resulted in nearly 60 tonnes of metal being recovered and avoided the purchase and disposal of 9 tonnes of plastic from single use boxes.</a:t>
            </a:r>
          </a:p>
          <a:p>
            <a:endParaRPr lang="en-GB" dirty="0" smtClean="0"/>
          </a:p>
          <a:p>
            <a:r>
              <a:rPr lang="en-GB" dirty="0" smtClean="0"/>
              <a:t>On the right, a national framework for food waste collection systems was put in place last year to support NHS Boards in meeting the 1st Jan 2016 legislative</a:t>
            </a:r>
            <a:r>
              <a:rPr lang="en-GB" baseline="0" dirty="0" smtClean="0"/>
              <a:t> </a:t>
            </a:r>
            <a:r>
              <a:rPr lang="en-GB" dirty="0" smtClean="0"/>
              <a:t>deadline for separate collection of this waste stream.</a:t>
            </a:r>
            <a:r>
              <a:rPr lang="en-GB" baseline="0" dirty="0" smtClean="0"/>
              <a:t> </a:t>
            </a:r>
            <a:r>
              <a:rPr lang="en-GB" dirty="0" smtClean="0"/>
              <a:t>NHS Boards have invested in tank, de-watering and drying systems supporting clean and efficient collection of this waste stream which is then sent off site for recovery and composting and anaerobic digestion facilities.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Finally, the</a:t>
            </a:r>
            <a:r>
              <a:rPr lang="en-GB" baseline="0" dirty="0" smtClean="0"/>
              <a:t> ultimate in resource reuse. In 2014, NHS National Services Scotland set up a national contract with Warp-It. Warp-It acts like a public sector ‘</a:t>
            </a:r>
            <a:r>
              <a:rPr lang="en-GB" baseline="0" dirty="0" err="1" smtClean="0"/>
              <a:t>freecycle</a:t>
            </a:r>
            <a:r>
              <a:rPr lang="en-GB" baseline="0" dirty="0" smtClean="0"/>
              <a:t>’ – The system allows Boards to share resources (primarily furniture) and obtain and pass-on unwanted items with other public sector partners. </a:t>
            </a:r>
          </a:p>
          <a:p>
            <a:endParaRPr lang="en-GB" baseline="0" dirty="0" smtClean="0"/>
          </a:p>
          <a:p>
            <a:r>
              <a:rPr lang="en-GB" baseline="0" dirty="0" smtClean="0"/>
              <a:t>The system is in its 2nd year of operation and to date 8 NHS Boards have signed up.  In the last 6 months these Boards has avoided over 5 tonnes of waste, saved 107 tonnes of CO2 and supported the re-use of hundreds of items of furniture (not to mention cost savings of c £500k).</a:t>
            </a:r>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a:t>
            </a:r>
            <a:r>
              <a:rPr lang="en-GB" baseline="0" dirty="0" smtClean="0"/>
              <a:t> 2009, the Lancet called climate change the biggest global health threat of the 21</a:t>
            </a:r>
            <a:r>
              <a:rPr lang="en-GB" baseline="30000" dirty="0" smtClean="0"/>
              <a:t>st</a:t>
            </a:r>
            <a:r>
              <a:rPr lang="en-GB" baseline="0" dirty="0" smtClean="0"/>
              <a:t> century. Keep this quote in mind as I’ll be returning to it later.</a:t>
            </a:r>
            <a:endParaRPr lang="en-GB" dirty="0" smtClean="0"/>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Within Scotland</a:t>
            </a:r>
            <a:r>
              <a:rPr lang="en-GB" baseline="0" dirty="0" smtClean="0"/>
              <a:t> and </a:t>
            </a:r>
            <a:r>
              <a:rPr lang="en-GB" baseline="0" dirty="0" err="1" smtClean="0"/>
              <a:t>rUK</a:t>
            </a:r>
            <a:r>
              <a:rPr lang="en-GB" baseline="0" dirty="0" smtClean="0"/>
              <a:t>, in comparison to other parts of the World, the effects will be ‘relatively’ minor. We will still see hotter, drier summers, more precipitation and more extreme weather events, but not to the extent or impact of other areas. Negative impacts – will talk more about adverse health. But positive too – I never thought I’d see the day where we had an outdoor cafe culture in Glasgow.</a:t>
            </a:r>
            <a:endParaRPr lang="en-GB" dirty="0" smtClean="0"/>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 not here</a:t>
            </a:r>
            <a:r>
              <a:rPr lang="en-GB" baseline="0" dirty="0" smtClean="0"/>
              <a:t> to convince you on the climate change science. At this stage, you either believe it or you don’t. But let me give you some other reasons for prioritising this:</a:t>
            </a:r>
          </a:p>
          <a:p>
            <a:endParaRPr lang="en-GB" baseline="0" dirty="0" smtClean="0"/>
          </a:p>
          <a:p>
            <a:r>
              <a:rPr lang="en-GB" baseline="0" dirty="0" smtClean="0"/>
              <a:t>Energy prices – highlight rise, proportion of bills, etc</a:t>
            </a:r>
          </a:p>
          <a:p>
            <a:r>
              <a:rPr lang="en-GB" baseline="0" dirty="0" smtClean="0"/>
              <a:t>Energy security</a:t>
            </a:r>
          </a:p>
          <a:p>
            <a:r>
              <a:rPr lang="en-GB" baseline="0" dirty="0" smtClean="0"/>
              <a:t>CSR</a:t>
            </a:r>
          </a:p>
          <a:p>
            <a:endParaRPr lang="en-GB" baseline="0" dirty="0" smtClean="0"/>
          </a:p>
          <a:p>
            <a:r>
              <a:rPr lang="en-GB" baseline="0" dirty="0" smtClean="0"/>
              <a:t>Health impacts</a:t>
            </a:r>
          </a:p>
          <a:p>
            <a:r>
              <a:rPr lang="en-GB" dirty="0" smtClean="0"/>
              <a:t>Direct health impacts – heat</a:t>
            </a:r>
            <a:r>
              <a:rPr lang="en-GB" baseline="0" dirty="0" smtClean="0"/>
              <a:t> related illness (French </a:t>
            </a:r>
            <a:r>
              <a:rPr lang="en-GB" baseline="0" dirty="0" err="1" smtClean="0"/>
              <a:t>heatwave</a:t>
            </a:r>
            <a:r>
              <a:rPr lang="en-GB" baseline="0" dirty="0" smtClean="0"/>
              <a:t> 2003), flooding, respiratory, injuries, fuel poverty – winter mortality, vector </a:t>
            </a:r>
            <a:r>
              <a:rPr lang="en-GB" baseline="0" dirty="0" err="1" smtClean="0"/>
              <a:t>bourne</a:t>
            </a:r>
            <a:r>
              <a:rPr lang="en-GB" baseline="0" dirty="0" smtClean="0"/>
              <a:t> disease (species migration), psychological effects, shift in bed admissions.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Indirect</a:t>
            </a:r>
            <a:r>
              <a:rPr lang="en-GB" baseline="0" dirty="0" smtClean="0"/>
              <a:t> – crop scarcity, civil unrest, climate change migration....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And if you’re still not convinced, it doesn’t matter. There is legislation that says you have to take it seriously.</a:t>
            </a:r>
            <a:endParaRPr lang="en-GB" dirty="0" smtClean="0"/>
          </a:p>
          <a:p>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an entity,</a:t>
            </a:r>
            <a:r>
              <a:rPr lang="en-GB" baseline="0" dirty="0" smtClean="0"/>
              <a:t> NHSScotland has a huge impact on Scotland’s sustainability. We’ve already heard from Phil Mackie how NHSScotland has a direct impact on sustainable health. I’d like to give you some more statistics relating to other impacts.</a:t>
            </a:r>
          </a:p>
          <a:p>
            <a:endParaRPr lang="en-GB" baseline="0" dirty="0" smtClean="0"/>
          </a:p>
          <a:p>
            <a:r>
              <a:rPr lang="en-GB" baseline="0" dirty="0" smtClean="0"/>
              <a:t>We employ over 154,000 staff  - not including temporary staff or contractors. This represents 6% of Scotland’s workforce. That’s over 154,000 people using our facilities, consuming our resources, travelling to our sites, etc.</a:t>
            </a:r>
          </a:p>
          <a:p>
            <a:r>
              <a:rPr lang="en-GB" baseline="0" dirty="0" smtClean="0"/>
              <a:t>Our estate covers over 4.6million  square metres – that’s over 1,200 buildings ranging from the new Queen Elizabeth University Hospital in Glasgow, to the smallest clinics in Shetland, to offices, labs, laundries, retail space.... and even this very hotel. An extremely challenging and diverse estate to manage both safely and sustainably.</a:t>
            </a:r>
          </a:p>
          <a:p>
            <a:r>
              <a:rPr lang="en-GB" baseline="0" dirty="0" smtClean="0"/>
              <a:t>That estate consumes around 1.8 </a:t>
            </a:r>
            <a:r>
              <a:rPr lang="en-GB" baseline="0" dirty="0" err="1" smtClean="0"/>
              <a:t>Tera</a:t>
            </a:r>
            <a:r>
              <a:rPr lang="en-GB" baseline="0" dirty="0" smtClean="0"/>
              <a:t>-watt-hours of energy each year, resulting in greenhouse gas emissions in excess of 650,000 tonnes per year. That’s equivalent to around 1.4% of Scotland’s total emissions.</a:t>
            </a:r>
          </a:p>
          <a:p>
            <a:r>
              <a:rPr lang="en-GB" baseline="0" dirty="0" smtClean="0"/>
              <a:t>The same estate leads to annual waste </a:t>
            </a:r>
            <a:r>
              <a:rPr lang="en-GB" baseline="0" dirty="0" err="1" smtClean="0"/>
              <a:t>arisings</a:t>
            </a:r>
            <a:r>
              <a:rPr lang="en-GB" baseline="0" dirty="0" smtClean="0"/>
              <a:t> of around 50,000 tonnes.</a:t>
            </a:r>
          </a:p>
          <a:p>
            <a:endParaRPr lang="en-GB" baseline="0" dirty="0" smtClean="0"/>
          </a:p>
          <a:p>
            <a:r>
              <a:rPr lang="en-GB" baseline="0" dirty="0" smtClean="0"/>
              <a:t>In addition to these direct impacts, there are other indirect impacts for which we are responsible. NHSScotland spends around £2.6billion each year on goods and services – goods and services which themselves have an environmental impact in their manufacture, raw material use, transport and disposal.</a:t>
            </a:r>
          </a:p>
          <a:p>
            <a:r>
              <a:rPr lang="en-GB" baseline="0" dirty="0" smtClean="0"/>
              <a:t>We support a growing Scottish population of over 5.3million residents. That’s over 1.5million patients treated in our hospitals and clinics each year – and all these patients, and their supporting carers and visitors, have to get to and from our premises.</a:t>
            </a:r>
          </a:p>
          <a:p>
            <a:r>
              <a:rPr lang="en-GB" baseline="0" dirty="0" smtClean="0"/>
              <a:t>Our estate comprises an extensive amount of </a:t>
            </a:r>
            <a:r>
              <a:rPr lang="en-GB" baseline="0" dirty="0" err="1" smtClean="0"/>
              <a:t>greenspace</a:t>
            </a:r>
            <a:r>
              <a:rPr lang="en-GB" baseline="0" dirty="0" smtClean="0"/>
              <a:t> – a large proportion of which is underutilised. We have a responsibility to manage and maintain that </a:t>
            </a:r>
            <a:r>
              <a:rPr lang="en-GB" baseline="0" dirty="0" err="1" smtClean="0"/>
              <a:t>greenspace</a:t>
            </a:r>
            <a:r>
              <a:rPr lang="en-GB" baseline="0" dirty="0" smtClean="0"/>
              <a:t> to support biodiversity and nature conservation, and to promote health benefits.</a:t>
            </a:r>
          </a:p>
          <a:p>
            <a:r>
              <a:rPr lang="en-GB" baseline="0" dirty="0" smtClean="0"/>
              <a:t>Finally, there is our Corporate Social Responsibility. Second only to Scottish local authorities, we are the public sector entity that has the most interaction with and impact on Scotland’s people. We should lead by example to ensure that Scotland continues to lead the world in sustainable development.</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Climate Change Act 2009</a:t>
            </a:r>
            <a:r>
              <a:rPr lang="en-GB" baseline="0" dirty="0" smtClean="0"/>
              <a:t> – talk about targets. Other underpinning acts and legislation relating to climate change reporting, biodiversity reporting, etc.</a:t>
            </a:r>
          </a:p>
          <a:p>
            <a:endParaRPr lang="en-GB" baseline="0" dirty="0" smtClean="0"/>
          </a:p>
          <a:p>
            <a:r>
              <a:rPr lang="en-GB" baseline="0" dirty="0" smtClean="0"/>
              <a:t>Climate Change Plan (RPP3) – talk about plan and underpinning strategies</a:t>
            </a:r>
          </a:p>
          <a:p>
            <a:endParaRPr lang="en-GB" baseline="0" dirty="0" smtClean="0"/>
          </a:p>
          <a:p>
            <a:r>
              <a:rPr lang="en-GB" baseline="0" dirty="0" smtClean="0"/>
              <a:t>Will lead to revised Act and new legally binding targets. Other Acts</a:t>
            </a:r>
          </a:p>
          <a:p>
            <a:endParaRPr lang="en-GB" dirty="0" smtClean="0"/>
          </a:p>
          <a:p>
            <a:endParaRPr lang="en-GB" dirty="0" smtClean="0"/>
          </a:p>
          <a:p>
            <a:endParaRPr lang="en-GB"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EC85C611-6E9D-49F5-B213-C7240C7F074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C85C611-6E9D-49F5-B213-C7240C7F074D}"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HS NSS Cover Slide 1">
    <p:spTree>
      <p:nvGrpSpPr>
        <p:cNvPr id="1" name=""/>
        <p:cNvGrpSpPr/>
        <p:nvPr/>
      </p:nvGrpSpPr>
      <p:grpSpPr>
        <a:xfrm>
          <a:off x="0" y="0"/>
          <a:ext cx="0" cy="0"/>
          <a:chOff x="0" y="0"/>
          <a:chExt cx="0" cy="0"/>
        </a:xfrm>
      </p:grpSpPr>
      <p:pic>
        <p:nvPicPr>
          <p:cNvPr id="9" name="Picture 2" descr="C:\Users\paolil01\Desktop\placeholder circle X-01.png"/>
          <p:cNvPicPr>
            <a:picLocks noChangeAspect="1" noChangeArrowheads="1"/>
          </p:cNvPicPr>
          <p:nvPr userDrawn="1"/>
        </p:nvPicPr>
        <p:blipFill>
          <a:blip r:embed="rId2" cstate="print"/>
          <a:stretch>
            <a:fillRect/>
          </a:stretch>
        </p:blipFill>
        <p:spPr bwMode="auto">
          <a:xfrm>
            <a:off x="1130954" y="-27384"/>
            <a:ext cx="6609397" cy="6768752"/>
          </a:xfrm>
          <a:prstGeom prst="rect">
            <a:avLst/>
          </a:prstGeom>
          <a:noFill/>
        </p:spPr>
      </p:pic>
      <p:sp>
        <p:nvSpPr>
          <p:cNvPr id="10" name="Oval 9"/>
          <p:cNvSpPr/>
          <p:nvPr userDrawn="1"/>
        </p:nvSpPr>
        <p:spPr>
          <a:xfrm>
            <a:off x="6399584" y="3933056"/>
            <a:ext cx="2420888" cy="24208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upper graphic">
    <p:spTree>
      <p:nvGrpSpPr>
        <p:cNvPr id="1" name=""/>
        <p:cNvGrpSpPr/>
        <p:nvPr/>
      </p:nvGrpSpPr>
      <p:grpSpPr>
        <a:xfrm>
          <a:off x="0" y="0"/>
          <a:ext cx="0" cy="0"/>
          <a:chOff x="0" y="0"/>
          <a:chExt cx="0" cy="0"/>
        </a:xfrm>
      </p:grpSpPr>
      <p:sp>
        <p:nvSpPr>
          <p:cNvPr id="2" name="Donut 1"/>
          <p:cNvSpPr/>
          <p:nvPr userDrawn="1"/>
        </p:nvSpPr>
        <p:spPr>
          <a:xfrm>
            <a:off x="-408709" y="-491730"/>
            <a:ext cx="2035355" cy="2035355"/>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Oval 2"/>
          <p:cNvSpPr/>
          <p:nvPr userDrawn="1"/>
        </p:nvSpPr>
        <p:spPr>
          <a:xfrm>
            <a:off x="1283676" y="90872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Photo Graphic">
    <p:spTree>
      <p:nvGrpSpPr>
        <p:cNvPr id="1" name=""/>
        <p:cNvGrpSpPr/>
        <p:nvPr/>
      </p:nvGrpSpPr>
      <p:grpSpPr>
        <a:xfrm>
          <a:off x="0" y="0"/>
          <a:ext cx="0" cy="0"/>
          <a:chOff x="0" y="0"/>
          <a:chExt cx="0" cy="0"/>
        </a:xfrm>
      </p:grpSpPr>
      <p:pic>
        <p:nvPicPr>
          <p:cNvPr id="8" name="Picture 2" descr="C:\Users\paolil01\Desktop\Presentation PPW\ppw circls-06.png"/>
          <p:cNvPicPr>
            <a:picLocks noChangeAspect="1" noChangeArrowheads="1"/>
          </p:cNvPicPr>
          <p:nvPr userDrawn="1"/>
        </p:nvPicPr>
        <p:blipFill>
          <a:blip r:embed="rId2" cstate="print"/>
          <a:stretch>
            <a:fillRect/>
          </a:stretch>
        </p:blipFill>
        <p:spPr bwMode="auto">
          <a:xfrm>
            <a:off x="-900608" y="3933056"/>
            <a:ext cx="3578151" cy="3528392"/>
          </a:xfrm>
          <a:prstGeom prst="rect">
            <a:avLst/>
          </a:prstGeom>
          <a:noFill/>
        </p:spPr>
      </p:pic>
      <p:sp>
        <p:nvSpPr>
          <p:cNvPr id="9" name="Oval 8"/>
          <p:cNvSpPr/>
          <p:nvPr userDrawn="1"/>
        </p:nvSpPr>
        <p:spPr>
          <a:xfrm>
            <a:off x="1403648" y="3501008"/>
            <a:ext cx="1008215"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right side circle">
    <p:spTree>
      <p:nvGrpSpPr>
        <p:cNvPr id="1" name=""/>
        <p:cNvGrpSpPr/>
        <p:nvPr/>
      </p:nvGrpSpPr>
      <p:grpSpPr>
        <a:xfrm>
          <a:off x="0" y="0"/>
          <a:ext cx="0" cy="0"/>
          <a:chOff x="0" y="0"/>
          <a:chExt cx="0" cy="0"/>
        </a:xfrm>
      </p:grpSpPr>
      <p:sp>
        <p:nvSpPr>
          <p:cNvPr id="2" name="Oval 1"/>
          <p:cNvSpPr/>
          <p:nvPr userDrawn="1"/>
        </p:nvSpPr>
        <p:spPr>
          <a:xfrm>
            <a:off x="7380312" y="4941168"/>
            <a:ext cx="1080231" cy="1080120"/>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
        <p:nvSpPr>
          <p:cNvPr id="3" name="Donut 2"/>
          <p:cNvSpPr/>
          <p:nvPr userDrawn="1"/>
        </p:nvSpPr>
        <p:spPr>
          <a:xfrm>
            <a:off x="4932040" y="1844824"/>
            <a:ext cx="3600400" cy="3600400"/>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pper graphic and icon IT">
    <p:spTree>
      <p:nvGrpSpPr>
        <p:cNvPr id="1" name=""/>
        <p:cNvGrpSpPr/>
        <p:nvPr/>
      </p:nvGrpSpPr>
      <p:grpSpPr>
        <a:xfrm>
          <a:off x="0" y="0"/>
          <a:ext cx="0" cy="0"/>
          <a:chOff x="0" y="0"/>
          <a:chExt cx="0" cy="0"/>
        </a:xfrm>
      </p:grpSpPr>
      <p:sp>
        <p:nvSpPr>
          <p:cNvPr id="2" name="Donut 1"/>
          <p:cNvSpPr/>
          <p:nvPr userDrawn="1"/>
        </p:nvSpPr>
        <p:spPr>
          <a:xfrm>
            <a:off x="-588221" y="-752378"/>
            <a:ext cx="2480570" cy="2480570"/>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Oval 2"/>
          <p:cNvSpPr/>
          <p:nvPr userDrawn="1"/>
        </p:nvSpPr>
        <p:spPr>
          <a:xfrm>
            <a:off x="1259632" y="126876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Rectangle 1"/>
          <p:cNvSpPr/>
          <p:nvPr userDrawn="1"/>
        </p:nvSpPr>
        <p:spPr>
          <a:xfrm>
            <a:off x="2915816" y="2636912"/>
            <a:ext cx="591477" cy="1569660"/>
          </a:xfrm>
          <a:prstGeom prst="rect">
            <a:avLst/>
          </a:prstGeom>
        </p:spPr>
        <p:txBody>
          <a:bodyPr wrap="square">
            <a:spAutoFit/>
          </a:bodyPr>
          <a:lstStyle/>
          <a:p>
            <a:r>
              <a:rPr lang="en-GB" sz="9600" b="1" dirty="0" smtClean="0">
                <a:solidFill>
                  <a:srgbClr val="0096DC"/>
                </a:solidFill>
                <a:latin typeface="Arial" panose="020B0604020202020204" pitchFamily="34" charset="0"/>
                <a:cs typeface="Arial" panose="020B0604020202020204" pitchFamily="34" charset="0"/>
              </a:rPr>
              <a:t>“</a:t>
            </a:r>
            <a:endParaRPr lang="en-GB" sz="9600" dirty="0"/>
          </a:p>
        </p:txBody>
      </p:sp>
      <p:sp>
        <p:nvSpPr>
          <p:cNvPr id="3" name="Donut 2"/>
          <p:cNvSpPr/>
          <p:nvPr userDrawn="1"/>
        </p:nvSpPr>
        <p:spPr>
          <a:xfrm>
            <a:off x="1360755" y="1439332"/>
            <a:ext cx="7359909" cy="7359909"/>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4" name="Oval 3"/>
          <p:cNvSpPr/>
          <p:nvPr userDrawn="1"/>
        </p:nvSpPr>
        <p:spPr>
          <a:xfrm>
            <a:off x="1106558" y="1913467"/>
            <a:ext cx="1424288" cy="1440300"/>
          </a:xfrm>
          <a:prstGeom prst="ellipse">
            <a:avLst/>
          </a:prstGeom>
          <a:solidFill>
            <a:srgbClr val="0096DC">
              <a:alpha val="89804"/>
            </a:srgb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ircle connections">
    <p:spTree>
      <p:nvGrpSpPr>
        <p:cNvPr id="1" name=""/>
        <p:cNvGrpSpPr/>
        <p:nvPr/>
      </p:nvGrpSpPr>
      <p:grpSpPr>
        <a:xfrm>
          <a:off x="0" y="0"/>
          <a:ext cx="0" cy="0"/>
          <a:chOff x="0" y="0"/>
          <a:chExt cx="0" cy="0"/>
        </a:xfrm>
      </p:grpSpPr>
      <p:grpSp>
        <p:nvGrpSpPr>
          <p:cNvPr id="2" name="Group 1"/>
          <p:cNvGrpSpPr/>
          <p:nvPr userDrawn="1"/>
        </p:nvGrpSpPr>
        <p:grpSpPr>
          <a:xfrm>
            <a:off x="-1476672" y="2276872"/>
            <a:ext cx="12105139" cy="2880320"/>
            <a:chOff x="-1116632" y="2636912"/>
            <a:chExt cx="8821489" cy="2099002"/>
          </a:xfrm>
        </p:grpSpPr>
        <p:cxnSp>
          <p:nvCxnSpPr>
            <p:cNvPr id="3" name="Straight Connector 2"/>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nut 6"/>
            <p:cNvSpPr/>
            <p:nvPr/>
          </p:nvSpPr>
          <p:spPr>
            <a:xfrm>
              <a:off x="-311521" y="2636912"/>
              <a:ext cx="2099002" cy="2099002"/>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Donut 7"/>
            <p:cNvSpPr/>
            <p:nvPr/>
          </p:nvSpPr>
          <p:spPr>
            <a:xfrm>
              <a:off x="2241771" y="2636912"/>
              <a:ext cx="2099002" cy="2099002"/>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4830539" y="2636912"/>
              <a:ext cx="2099002" cy="2099002"/>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ircle connection">
    <p:spTree>
      <p:nvGrpSpPr>
        <p:cNvPr id="1" name=""/>
        <p:cNvGrpSpPr/>
        <p:nvPr/>
      </p:nvGrpSpPr>
      <p:grpSpPr>
        <a:xfrm>
          <a:off x="0" y="0"/>
          <a:ext cx="0" cy="0"/>
          <a:chOff x="0" y="0"/>
          <a:chExt cx="0" cy="0"/>
        </a:xfrm>
      </p:grpSpPr>
      <p:grpSp>
        <p:nvGrpSpPr>
          <p:cNvPr id="2" name="Group 1"/>
          <p:cNvGrpSpPr/>
          <p:nvPr userDrawn="1"/>
        </p:nvGrpSpPr>
        <p:grpSpPr>
          <a:xfrm>
            <a:off x="-1116632" y="2636912"/>
            <a:ext cx="11089232" cy="2099002"/>
            <a:chOff x="-1260648" y="2636912"/>
            <a:chExt cx="11412760" cy="2160240"/>
          </a:xfrm>
        </p:grpSpPr>
        <p:cxnSp>
          <p:nvCxnSpPr>
            <p:cNvPr id="3" name="Straight Connector 2"/>
            <p:cNvCxnSpPr/>
            <p:nvPr/>
          </p:nvCxnSpPr>
          <p:spPr>
            <a:xfrm>
              <a:off x="-1260648" y="3717032"/>
              <a:ext cx="11412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86003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95736"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655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nut 7"/>
            <p:cNvSpPr/>
            <p:nvPr/>
          </p:nvSpPr>
          <p:spPr>
            <a:xfrm>
              <a:off x="-432048" y="2636912"/>
              <a:ext cx="2160240" cy="2160240"/>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2195736" y="2636912"/>
              <a:ext cx="2160240" cy="2160240"/>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Donut 9"/>
            <p:cNvSpPr/>
            <p:nvPr/>
          </p:nvSpPr>
          <p:spPr>
            <a:xfrm>
              <a:off x="4860032" y="2636912"/>
              <a:ext cx="2160240" cy="2160240"/>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Donut 10"/>
            <p:cNvSpPr/>
            <p:nvPr/>
          </p:nvSpPr>
          <p:spPr>
            <a:xfrm>
              <a:off x="7524328" y="2636912"/>
              <a:ext cx="2160240" cy="2160240"/>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ve Circle connection">
    <p:spTree>
      <p:nvGrpSpPr>
        <p:cNvPr id="1" name=""/>
        <p:cNvGrpSpPr/>
        <p:nvPr/>
      </p:nvGrpSpPr>
      <p:grpSpPr>
        <a:xfrm>
          <a:off x="0" y="0"/>
          <a:ext cx="0" cy="0"/>
          <a:chOff x="0" y="0"/>
          <a:chExt cx="0" cy="0"/>
        </a:xfrm>
      </p:grpSpPr>
      <p:grpSp>
        <p:nvGrpSpPr>
          <p:cNvPr id="2" name="Group 89"/>
          <p:cNvGrpSpPr/>
          <p:nvPr userDrawn="1"/>
        </p:nvGrpSpPr>
        <p:grpSpPr>
          <a:xfrm>
            <a:off x="-972616" y="2924944"/>
            <a:ext cx="10873208" cy="1683569"/>
            <a:chOff x="-1044624" y="6858000"/>
            <a:chExt cx="10873208" cy="1683569"/>
          </a:xfrm>
        </p:grpSpPr>
        <p:cxnSp>
          <p:nvCxnSpPr>
            <p:cNvPr id="3" name="Straight Connector 2"/>
            <p:cNvCxnSpPr/>
            <p:nvPr/>
          </p:nvCxnSpPr>
          <p:spPr>
            <a:xfrm flipV="1">
              <a:off x="-1044624" y="7677472"/>
              <a:ext cx="10873208" cy="22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7254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6490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6552"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nut 7"/>
            <p:cNvSpPr/>
            <p:nvPr/>
          </p:nvSpPr>
          <p:spPr>
            <a:xfrm>
              <a:off x="-398861" y="6858001"/>
              <a:ext cx="1683568" cy="1683568"/>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1649084" y="6858001"/>
              <a:ext cx="1683568" cy="1683568"/>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Donut 9"/>
            <p:cNvSpPr/>
            <p:nvPr/>
          </p:nvSpPr>
          <p:spPr>
            <a:xfrm>
              <a:off x="3725484" y="6858001"/>
              <a:ext cx="1683568" cy="1683568"/>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Donut 10"/>
            <p:cNvSpPr/>
            <p:nvPr/>
          </p:nvSpPr>
          <p:spPr>
            <a:xfrm>
              <a:off x="5801884" y="6858001"/>
              <a:ext cx="1683568" cy="1683568"/>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Oval 11"/>
            <p:cNvSpPr/>
            <p:nvPr/>
          </p:nvSpPr>
          <p:spPr>
            <a:xfrm>
              <a:off x="7812360"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nut 12"/>
            <p:cNvSpPr/>
            <p:nvPr/>
          </p:nvSpPr>
          <p:spPr>
            <a:xfrm>
              <a:off x="7812360" y="6858000"/>
              <a:ext cx="1683568" cy="1683568"/>
            </a:xfrm>
            <a:prstGeom prst="donut">
              <a:avLst>
                <a:gd name="adj" fmla="val 8546"/>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overlapping circles connection">
    <p:spTree>
      <p:nvGrpSpPr>
        <p:cNvPr id="1" name=""/>
        <p:cNvGrpSpPr/>
        <p:nvPr/>
      </p:nvGrpSpPr>
      <p:grpSpPr>
        <a:xfrm>
          <a:off x="0" y="0"/>
          <a:ext cx="0" cy="0"/>
          <a:chOff x="0" y="0"/>
          <a:chExt cx="0" cy="0"/>
        </a:xfrm>
      </p:grpSpPr>
      <p:grpSp>
        <p:nvGrpSpPr>
          <p:cNvPr id="2" name="Group 1"/>
          <p:cNvGrpSpPr/>
          <p:nvPr userDrawn="1"/>
        </p:nvGrpSpPr>
        <p:grpSpPr>
          <a:xfrm>
            <a:off x="1979712" y="1256566"/>
            <a:ext cx="5077072" cy="4797152"/>
            <a:chOff x="1979712" y="1256566"/>
            <a:chExt cx="5077072" cy="4797152"/>
          </a:xfrm>
          <a:solidFill>
            <a:srgbClr val="D52717"/>
          </a:solidFill>
        </p:grpSpPr>
        <p:sp>
          <p:nvSpPr>
            <p:cNvPr id="3" name="Donut 2"/>
            <p:cNvSpPr/>
            <p:nvPr/>
          </p:nvSpPr>
          <p:spPr>
            <a:xfrm>
              <a:off x="1979712" y="3173398"/>
              <a:ext cx="2880320" cy="2880320"/>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Donut 3"/>
            <p:cNvSpPr/>
            <p:nvPr/>
          </p:nvSpPr>
          <p:spPr>
            <a:xfrm>
              <a:off x="4176464" y="3173398"/>
              <a:ext cx="2880320" cy="2880320"/>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Donut 4"/>
            <p:cNvSpPr/>
            <p:nvPr/>
          </p:nvSpPr>
          <p:spPr>
            <a:xfrm>
              <a:off x="3059832" y="1256566"/>
              <a:ext cx="2880320" cy="2880320"/>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gress NHS NSS chart">
    <p:spTree>
      <p:nvGrpSpPr>
        <p:cNvPr id="1" name=""/>
        <p:cNvGrpSpPr/>
        <p:nvPr/>
      </p:nvGrpSpPr>
      <p:grpSpPr>
        <a:xfrm>
          <a:off x="0" y="0"/>
          <a:ext cx="0" cy="0"/>
          <a:chOff x="0" y="0"/>
          <a:chExt cx="0" cy="0"/>
        </a:xfrm>
      </p:grpSpPr>
      <p:grpSp>
        <p:nvGrpSpPr>
          <p:cNvPr id="2" name="Group 1"/>
          <p:cNvGrpSpPr/>
          <p:nvPr userDrawn="1"/>
        </p:nvGrpSpPr>
        <p:grpSpPr>
          <a:xfrm>
            <a:off x="-324544" y="1772816"/>
            <a:ext cx="9217024" cy="5283968"/>
            <a:chOff x="-324544" y="1772816"/>
            <a:chExt cx="9217024" cy="5283968"/>
          </a:xfrm>
        </p:grpSpPr>
        <p:cxnSp>
          <p:nvCxnSpPr>
            <p:cNvPr id="3" name="Straight Connector 2"/>
            <p:cNvCxnSpPr/>
            <p:nvPr/>
          </p:nvCxnSpPr>
          <p:spPr>
            <a:xfrm>
              <a:off x="1763688" y="4149080"/>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Donut 6"/>
            <p:cNvSpPr/>
            <p:nvPr/>
          </p:nvSpPr>
          <p:spPr>
            <a:xfrm>
              <a:off x="3923928" y="1772816"/>
              <a:ext cx="1611560" cy="1611560"/>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Donut 7"/>
            <p:cNvSpPr/>
            <p:nvPr/>
          </p:nvSpPr>
          <p:spPr>
            <a:xfrm>
              <a:off x="368152" y="2177480"/>
              <a:ext cx="2115616" cy="2115616"/>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Donut 8"/>
            <p:cNvSpPr/>
            <p:nvPr/>
          </p:nvSpPr>
          <p:spPr>
            <a:xfrm>
              <a:off x="3104456" y="5229200"/>
              <a:ext cx="1827584" cy="1827584"/>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0" name="Straight Connector 9"/>
            <p:cNvCxnSpPr/>
            <p:nvPr/>
          </p:nvCxnSpPr>
          <p:spPr>
            <a:xfrm flipV="1">
              <a:off x="-324544" y="4581128"/>
              <a:ext cx="2304256" cy="18722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Donut 14"/>
            <p:cNvSpPr/>
            <p:nvPr/>
          </p:nvSpPr>
          <p:spPr>
            <a:xfrm>
              <a:off x="6084168" y="4221088"/>
              <a:ext cx="2259632" cy="2259632"/>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Oval 15"/>
            <p:cNvSpPr/>
            <p:nvPr/>
          </p:nvSpPr>
          <p:spPr>
            <a:xfrm>
              <a:off x="1835696" y="4437112"/>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347864" y="4797152"/>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004048" y="3429000"/>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6444208" y="3717032"/>
              <a:ext cx="360040" cy="360040"/>
            </a:xfrm>
            <a:prstGeom prst="ellipse">
              <a:avLst/>
            </a:prstGeom>
            <a:solidFill>
              <a:srgbClr val="009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HS NSS Cover Slide 2">
    <p:spTree>
      <p:nvGrpSpPr>
        <p:cNvPr id="1" name=""/>
        <p:cNvGrpSpPr/>
        <p:nvPr/>
      </p:nvGrpSpPr>
      <p:grpSpPr>
        <a:xfrm>
          <a:off x="0" y="0"/>
          <a:ext cx="0" cy="0"/>
          <a:chOff x="0" y="0"/>
          <a:chExt cx="0" cy="0"/>
        </a:xfrm>
      </p:grpSpPr>
      <p:pic>
        <p:nvPicPr>
          <p:cNvPr id="4" name="Picture 2" descr="C:\Users\paolil01\Desktop\placeholder circle X-01.png"/>
          <p:cNvPicPr>
            <a:picLocks noChangeAspect="1" noChangeArrowheads="1"/>
          </p:cNvPicPr>
          <p:nvPr userDrawn="1"/>
        </p:nvPicPr>
        <p:blipFill>
          <a:blip r:embed="rId2" cstate="print"/>
          <a:stretch>
            <a:fillRect/>
          </a:stretch>
        </p:blipFill>
        <p:spPr bwMode="auto">
          <a:xfrm>
            <a:off x="1763688" y="548680"/>
            <a:ext cx="6254157" cy="5801789"/>
          </a:xfrm>
          <a:prstGeom prst="rect">
            <a:avLst/>
          </a:prstGeom>
          <a:noFill/>
        </p:spPr>
      </p:pic>
      <p:sp>
        <p:nvSpPr>
          <p:cNvPr id="5" name="Oval 4"/>
          <p:cNvSpPr/>
          <p:nvPr userDrawn="1"/>
        </p:nvSpPr>
        <p:spPr>
          <a:xfrm>
            <a:off x="827584" y="980728"/>
            <a:ext cx="2016224" cy="201622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cent Slide">
    <p:spTree>
      <p:nvGrpSpPr>
        <p:cNvPr id="1" name=""/>
        <p:cNvGrpSpPr/>
        <p:nvPr/>
      </p:nvGrpSpPr>
      <p:grpSpPr>
        <a:xfrm>
          <a:off x="0" y="0"/>
          <a:ext cx="0" cy="0"/>
          <a:chOff x="0" y="0"/>
          <a:chExt cx="0" cy="0"/>
        </a:xfrm>
      </p:grpSpPr>
      <p:sp>
        <p:nvSpPr>
          <p:cNvPr id="2" name="Donut 1"/>
          <p:cNvSpPr/>
          <p:nvPr userDrawn="1"/>
        </p:nvSpPr>
        <p:spPr>
          <a:xfrm>
            <a:off x="1619672" y="2996952"/>
            <a:ext cx="1728192" cy="1728192"/>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380"/>
              </a:solidFill>
            </a:endParaRPr>
          </a:p>
        </p:txBody>
      </p:sp>
      <p:sp>
        <p:nvSpPr>
          <p:cNvPr id="3" name="Oval 2"/>
          <p:cNvSpPr/>
          <p:nvPr userDrawn="1"/>
        </p:nvSpPr>
        <p:spPr>
          <a:xfrm>
            <a:off x="1475656" y="2636912"/>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Users\paolil01\Desktop\placeholder circle X-01.png"/>
          <p:cNvPicPr>
            <a:picLocks noChangeAspect="1" noChangeArrowheads="1"/>
          </p:cNvPicPr>
          <p:nvPr userDrawn="1"/>
        </p:nvPicPr>
        <p:blipFill>
          <a:blip r:embed="rId2" cstate="print"/>
          <a:stretch>
            <a:fillRect/>
          </a:stretch>
        </p:blipFill>
        <p:spPr bwMode="auto">
          <a:xfrm>
            <a:off x="3059832" y="1412776"/>
            <a:ext cx="3947636" cy="3874800"/>
          </a:xfrm>
          <a:prstGeom prst="rect">
            <a:avLst/>
          </a:prstGeom>
          <a:noFill/>
        </p:spPr>
      </p:pic>
      <p:sp>
        <p:nvSpPr>
          <p:cNvPr id="5" name="Donut 4"/>
          <p:cNvSpPr/>
          <p:nvPr userDrawn="1"/>
        </p:nvSpPr>
        <p:spPr>
          <a:xfrm>
            <a:off x="6732240" y="3717032"/>
            <a:ext cx="2996952" cy="2996952"/>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Oval 5"/>
          <p:cNvSpPr/>
          <p:nvPr userDrawn="1"/>
        </p:nvSpPr>
        <p:spPr>
          <a:xfrm>
            <a:off x="5940152" y="4509120"/>
            <a:ext cx="936104" cy="93610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ding Slide style">
    <p:spTree>
      <p:nvGrpSpPr>
        <p:cNvPr id="1" name=""/>
        <p:cNvGrpSpPr/>
        <p:nvPr/>
      </p:nvGrpSpPr>
      <p:grpSpPr>
        <a:xfrm>
          <a:off x="0" y="0"/>
          <a:ext cx="0" cy="0"/>
          <a:chOff x="0" y="0"/>
          <a:chExt cx="0" cy="0"/>
        </a:xfrm>
      </p:grpSpPr>
      <p:pic>
        <p:nvPicPr>
          <p:cNvPr id="2" name="Picture 2" descr="C:\Users\paolil01\Desktop\Presentation PPW\ppw circls-06.png"/>
          <p:cNvPicPr>
            <a:picLocks noChangeAspect="1" noChangeArrowheads="1"/>
          </p:cNvPicPr>
          <p:nvPr userDrawn="1"/>
        </p:nvPicPr>
        <p:blipFill>
          <a:blip r:embed="rId2" cstate="print"/>
          <a:stretch>
            <a:fillRect/>
          </a:stretch>
        </p:blipFill>
        <p:spPr bwMode="auto">
          <a:xfrm>
            <a:off x="4895038" y="2132856"/>
            <a:ext cx="3537401" cy="3747284"/>
          </a:xfrm>
          <a:prstGeom prst="rect">
            <a:avLst/>
          </a:prstGeom>
          <a:noFill/>
        </p:spPr>
      </p:pic>
      <p:sp>
        <p:nvSpPr>
          <p:cNvPr id="3" name="Oval 2"/>
          <p:cNvSpPr/>
          <p:nvPr userDrawn="1"/>
        </p:nvSpPr>
        <p:spPr>
          <a:xfrm>
            <a:off x="5148064" y="1844824"/>
            <a:ext cx="1008215"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contacts">
    <p:spTree>
      <p:nvGrpSpPr>
        <p:cNvPr id="1" name=""/>
        <p:cNvGrpSpPr/>
        <p:nvPr/>
      </p:nvGrpSpPr>
      <p:grpSpPr>
        <a:xfrm>
          <a:off x="0" y="0"/>
          <a:ext cx="0" cy="0"/>
          <a:chOff x="0" y="0"/>
          <a:chExt cx="0" cy="0"/>
        </a:xfrm>
      </p:grpSpPr>
      <p:sp>
        <p:nvSpPr>
          <p:cNvPr id="2" name="Oval 1"/>
          <p:cNvSpPr/>
          <p:nvPr userDrawn="1"/>
        </p:nvSpPr>
        <p:spPr>
          <a:xfrm>
            <a:off x="6156176" y="4077072"/>
            <a:ext cx="2016224" cy="201622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latin typeface="Arial" pitchFamily="34" charset="0"/>
                <a:cs typeface="Arial" pitchFamily="34" charset="0"/>
              </a:rPr>
              <a:t> </a:t>
            </a:r>
            <a:endParaRPr lang="en-GB" sz="1600" b="1" dirty="0">
              <a:latin typeface="Arial" pitchFamily="34" charset="0"/>
              <a:cs typeface="Arial" pitchFamily="34" charset="0"/>
            </a:endParaRPr>
          </a:p>
          <a:p>
            <a:endParaRPr lang="en-GB" sz="1600" b="1" dirty="0">
              <a:latin typeface="Arial" pitchFamily="34" charset="0"/>
              <a:cs typeface="Arial" pitchFamily="34" charset="0"/>
            </a:endParaRPr>
          </a:p>
        </p:txBody>
      </p:sp>
      <p:sp>
        <p:nvSpPr>
          <p:cNvPr id="3" name="Donut 2"/>
          <p:cNvSpPr/>
          <p:nvPr userDrawn="1"/>
        </p:nvSpPr>
        <p:spPr>
          <a:xfrm>
            <a:off x="1907704" y="764704"/>
            <a:ext cx="5040560" cy="5040560"/>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HS NSS Cover Slide 3">
    <p:spTree>
      <p:nvGrpSpPr>
        <p:cNvPr id="1" name=""/>
        <p:cNvGrpSpPr/>
        <p:nvPr/>
      </p:nvGrpSpPr>
      <p:grpSpPr>
        <a:xfrm>
          <a:off x="0" y="0"/>
          <a:ext cx="0" cy="0"/>
          <a:chOff x="0" y="0"/>
          <a:chExt cx="0" cy="0"/>
        </a:xfrm>
      </p:grpSpPr>
      <p:pic>
        <p:nvPicPr>
          <p:cNvPr id="7" name="Picture 2" descr="C:\Users\paolil01\Desktop\placeholder circle X-01.png"/>
          <p:cNvPicPr>
            <a:picLocks noChangeAspect="1" noChangeArrowheads="1"/>
          </p:cNvPicPr>
          <p:nvPr userDrawn="1"/>
        </p:nvPicPr>
        <p:blipFill>
          <a:blip r:embed="rId2" cstate="print"/>
          <a:stretch>
            <a:fillRect/>
          </a:stretch>
        </p:blipFill>
        <p:spPr bwMode="auto">
          <a:xfrm>
            <a:off x="3275856" y="1340768"/>
            <a:ext cx="6912768" cy="6785225"/>
          </a:xfrm>
          <a:prstGeom prst="rect">
            <a:avLst/>
          </a:prstGeom>
          <a:noFill/>
        </p:spPr>
      </p:pic>
      <p:sp>
        <p:nvSpPr>
          <p:cNvPr id="8" name="Oval 7"/>
          <p:cNvSpPr/>
          <p:nvPr userDrawn="1"/>
        </p:nvSpPr>
        <p:spPr>
          <a:xfrm>
            <a:off x="1835696" y="1628800"/>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HS NSS Cover Slide 4">
    <p:spTree>
      <p:nvGrpSpPr>
        <p:cNvPr id="1" name=""/>
        <p:cNvGrpSpPr/>
        <p:nvPr/>
      </p:nvGrpSpPr>
      <p:grpSpPr>
        <a:xfrm>
          <a:off x="0" y="0"/>
          <a:ext cx="0" cy="0"/>
          <a:chOff x="0" y="0"/>
          <a:chExt cx="0" cy="0"/>
        </a:xfrm>
      </p:grpSpPr>
      <p:sp>
        <p:nvSpPr>
          <p:cNvPr id="7" name="Donut 6"/>
          <p:cNvSpPr/>
          <p:nvPr userDrawn="1"/>
        </p:nvSpPr>
        <p:spPr>
          <a:xfrm>
            <a:off x="-1404664" y="-2115616"/>
            <a:ext cx="7560840" cy="7560840"/>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Oval 7"/>
          <p:cNvSpPr/>
          <p:nvPr userDrawn="1"/>
        </p:nvSpPr>
        <p:spPr>
          <a:xfrm>
            <a:off x="4644008" y="3501008"/>
            <a:ext cx="2492896" cy="249289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HS NSS Chapter Slide 1">
    <p:spTree>
      <p:nvGrpSpPr>
        <p:cNvPr id="1" name=""/>
        <p:cNvGrpSpPr/>
        <p:nvPr/>
      </p:nvGrpSpPr>
      <p:grpSpPr>
        <a:xfrm>
          <a:off x="0" y="0"/>
          <a:ext cx="0" cy="0"/>
          <a:chOff x="0" y="0"/>
          <a:chExt cx="0" cy="0"/>
        </a:xfrm>
      </p:grpSpPr>
      <p:pic>
        <p:nvPicPr>
          <p:cNvPr id="5" name="Picture 2" descr="C:\Users\paolil01\Desktop\Presentation PPW\ppw circls-06.png"/>
          <p:cNvPicPr>
            <a:picLocks noChangeAspect="1" noChangeArrowheads="1"/>
          </p:cNvPicPr>
          <p:nvPr userDrawn="1"/>
        </p:nvPicPr>
        <p:blipFill>
          <a:blip r:embed="rId2" cstate="print"/>
          <a:stretch>
            <a:fillRect/>
          </a:stretch>
        </p:blipFill>
        <p:spPr bwMode="auto">
          <a:xfrm>
            <a:off x="251520" y="1052736"/>
            <a:ext cx="4238100" cy="4159905"/>
          </a:xfrm>
          <a:prstGeom prst="rect">
            <a:avLst/>
          </a:prstGeom>
          <a:noFill/>
        </p:spPr>
      </p:pic>
      <p:sp>
        <p:nvSpPr>
          <p:cNvPr id="6" name="Oval 5"/>
          <p:cNvSpPr/>
          <p:nvPr userDrawn="1"/>
        </p:nvSpPr>
        <p:spPr>
          <a:xfrm>
            <a:off x="323527" y="1052735"/>
            <a:ext cx="1008112" cy="1008112"/>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HS NSS Chapter Slide 2">
    <p:spTree>
      <p:nvGrpSpPr>
        <p:cNvPr id="1" name=""/>
        <p:cNvGrpSpPr/>
        <p:nvPr/>
      </p:nvGrpSpPr>
      <p:grpSpPr>
        <a:xfrm>
          <a:off x="0" y="0"/>
          <a:ext cx="0" cy="0"/>
          <a:chOff x="0" y="0"/>
          <a:chExt cx="0" cy="0"/>
        </a:xfrm>
      </p:grpSpPr>
      <p:pic>
        <p:nvPicPr>
          <p:cNvPr id="10" name="Picture 2" descr="C:\Users\paolil01\Desktop\Presentation PPW\ppw circls-06.png"/>
          <p:cNvPicPr>
            <a:picLocks noChangeAspect="1" noChangeArrowheads="1"/>
          </p:cNvPicPr>
          <p:nvPr userDrawn="1"/>
        </p:nvPicPr>
        <p:blipFill>
          <a:blip r:embed="rId2" cstate="print"/>
          <a:stretch>
            <a:fillRect/>
          </a:stretch>
        </p:blipFill>
        <p:spPr bwMode="auto">
          <a:xfrm>
            <a:off x="-1142716" y="-891480"/>
            <a:ext cx="5668792" cy="5611168"/>
          </a:xfrm>
          <a:prstGeom prst="rect">
            <a:avLst/>
          </a:prstGeom>
          <a:noFill/>
        </p:spPr>
      </p:pic>
      <p:sp>
        <p:nvSpPr>
          <p:cNvPr id="11" name="Oval 10"/>
          <p:cNvSpPr/>
          <p:nvPr userDrawn="1"/>
        </p:nvSpPr>
        <p:spPr>
          <a:xfrm>
            <a:off x="3347864" y="2492896"/>
            <a:ext cx="3456384" cy="345638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HS NSS Chapter Slide 3">
    <p:spTree>
      <p:nvGrpSpPr>
        <p:cNvPr id="1" name=""/>
        <p:cNvGrpSpPr/>
        <p:nvPr/>
      </p:nvGrpSpPr>
      <p:grpSpPr>
        <a:xfrm>
          <a:off x="0" y="0"/>
          <a:ext cx="0" cy="0"/>
          <a:chOff x="0" y="0"/>
          <a:chExt cx="0" cy="0"/>
        </a:xfrm>
      </p:grpSpPr>
      <p:sp>
        <p:nvSpPr>
          <p:cNvPr id="8" name="Donut 7"/>
          <p:cNvSpPr/>
          <p:nvPr userDrawn="1"/>
        </p:nvSpPr>
        <p:spPr>
          <a:xfrm>
            <a:off x="3851920" y="1844824"/>
            <a:ext cx="6552728" cy="6552728"/>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p:cNvSpPr/>
          <p:nvPr userDrawn="1"/>
        </p:nvSpPr>
        <p:spPr>
          <a:xfrm>
            <a:off x="2987824" y="2204864"/>
            <a:ext cx="1746194" cy="1746194"/>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graphic">
    <p:spTree>
      <p:nvGrpSpPr>
        <p:cNvPr id="1" name=""/>
        <p:cNvGrpSpPr/>
        <p:nvPr/>
      </p:nvGrpSpPr>
      <p:grpSpPr>
        <a:xfrm>
          <a:off x="0" y="0"/>
          <a:ext cx="0" cy="0"/>
          <a:chOff x="0" y="0"/>
          <a:chExt cx="0" cy="0"/>
        </a:xfrm>
      </p:grpSpPr>
      <p:sp>
        <p:nvSpPr>
          <p:cNvPr id="6" name="Oval 5"/>
          <p:cNvSpPr/>
          <p:nvPr userDrawn="1"/>
        </p:nvSpPr>
        <p:spPr>
          <a:xfrm>
            <a:off x="6804248" y="1916832"/>
            <a:ext cx="1804273" cy="18040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latin typeface="Arial" pitchFamily="34" charset="0"/>
              <a:cs typeface="Arial" pitchFamily="34" charset="0"/>
            </a:endParaRPr>
          </a:p>
        </p:txBody>
      </p:sp>
      <p:sp>
        <p:nvSpPr>
          <p:cNvPr id="7" name="Donut 6"/>
          <p:cNvSpPr/>
          <p:nvPr userDrawn="1"/>
        </p:nvSpPr>
        <p:spPr>
          <a:xfrm>
            <a:off x="4427984" y="3284984"/>
            <a:ext cx="4464496" cy="4464496"/>
          </a:xfrm>
          <a:prstGeom prst="donut">
            <a:avLst>
              <a:gd name="adj" fmla="val 8546"/>
            </a:avLst>
          </a:prstGeom>
          <a:solidFill>
            <a:srgbClr val="009C9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lide bottom graphic">
    <p:spTree>
      <p:nvGrpSpPr>
        <p:cNvPr id="1" name=""/>
        <p:cNvGrpSpPr/>
        <p:nvPr/>
      </p:nvGrpSpPr>
      <p:grpSpPr>
        <a:xfrm>
          <a:off x="0" y="0"/>
          <a:ext cx="0" cy="0"/>
          <a:chOff x="0" y="0"/>
          <a:chExt cx="0" cy="0"/>
        </a:xfrm>
      </p:grpSpPr>
      <p:sp>
        <p:nvSpPr>
          <p:cNvPr id="8" name="Donut 7"/>
          <p:cNvSpPr/>
          <p:nvPr userDrawn="1"/>
        </p:nvSpPr>
        <p:spPr>
          <a:xfrm>
            <a:off x="-675023" y="5547313"/>
            <a:ext cx="2035355" cy="2035355"/>
          </a:xfrm>
          <a:prstGeom prst="donut">
            <a:avLst>
              <a:gd name="adj" fmla="val 8546"/>
            </a:avLst>
          </a:prstGeom>
          <a:solidFill>
            <a:srgbClr val="009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Oval 8"/>
          <p:cNvSpPr/>
          <p:nvPr userDrawn="1"/>
        </p:nvSpPr>
        <p:spPr>
          <a:xfrm>
            <a:off x="755576" y="5229200"/>
            <a:ext cx="696036" cy="696036"/>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731D5-9236-40CD-824A-4C02B038476C}" type="datetimeFigureOut">
              <a:rPr lang="en-GB" smtClean="0"/>
              <a:pPr/>
              <a:t>01/05/2017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848CA-DCCC-466D-999D-7D46562FC3F6}" type="slidenum">
              <a:rPr lang="en-GB" smtClean="0"/>
              <a:pPr/>
              <a:t>‹#›</a:t>
            </a:fld>
            <a:endParaRPr lang="en-GB"/>
          </a:p>
        </p:txBody>
      </p:sp>
      <p:pic>
        <p:nvPicPr>
          <p:cNvPr id="8" name="Picture 7"/>
          <p:cNvPicPr>
            <a:picLocks noChangeAspect="1"/>
          </p:cNvPicPr>
          <p:nvPr userDrawn="1"/>
        </p:nvPicPr>
        <p:blipFill>
          <a:blip r:embed="rId25" cstate="print">
            <a:extLst>
              <a:ext uri="{28A0092B-C50C-407E-A947-70E740481C1C}">
                <a14:useLocalDpi xmlns="" xmlns:a14="http://schemas.microsoft.com/office/drawing/2010/main" val="0"/>
              </a:ext>
            </a:extLst>
          </a:blip>
          <a:stretch>
            <a:fillRect/>
          </a:stretch>
        </p:blipFill>
        <p:spPr>
          <a:xfrm>
            <a:off x="7992207" y="309233"/>
            <a:ext cx="928719" cy="9920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5" r:id="rId5"/>
    <p:sldLayoutId id="2147483653" r:id="rId6"/>
    <p:sldLayoutId id="2147483652" r:id="rId7"/>
    <p:sldLayoutId id="2147483654" r:id="rId8"/>
    <p:sldLayoutId id="2147483660" r:id="rId9"/>
    <p:sldLayoutId id="2147483657" r:id="rId10"/>
    <p:sldLayoutId id="2147483656" r:id="rId11"/>
    <p:sldLayoutId id="2147483658" r:id="rId12"/>
    <p:sldLayoutId id="2147483659" r:id="rId13"/>
    <p:sldLayoutId id="2147483662" r:id="rId14"/>
    <p:sldLayoutId id="2147483668" r:id="rId15"/>
    <p:sldLayoutId id="2147483667" r:id="rId16"/>
    <p:sldLayoutId id="2147483669" r:id="rId17"/>
    <p:sldLayoutId id="2147483670" r:id="rId18"/>
    <p:sldLayoutId id="2147483671" r:id="rId19"/>
    <p:sldLayoutId id="2147483666" r:id="rId20"/>
    <p:sldLayoutId id="2147483665" r:id="rId21"/>
    <p:sldLayoutId id="2147483664" r:id="rId22"/>
    <p:sldLayoutId id="2147483663"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google.co.uk/url?sa=i&amp;rct=j&amp;q=&amp;esrc=s&amp;source=images&amp;cd=&amp;cad=rja&amp;uact=8&amp;ved=0CAcQjRxqFQoTCPqyse74gMgCFQfsFAodAU8ANg&amp;url=http://www.iss.europa.eu/de/veranstaltungen/detail/article/cfsp-and-energy-security/&amp;psig=AFQjCNH6w7SAJ7CYBIhLaL7g2nE2b13Xbg&amp;ust=1442678045312289" TargetMode="External"/><Relationship Id="rId11" Type="http://schemas.openxmlformats.org/officeDocument/2006/relationships/hyperlink" Target="http://www.google.co.uk/url?sa=i&amp;rct=j&amp;q=&amp;esrc=s&amp;source=images&amp;cd=&amp;cad=rja&amp;uact=8&amp;ved=0CAcQjRxqFQoTCJO_srH5gMgCFQRuFAod4K0PWg&amp;url=http://www.clickonwales.org/2014/04/europe-vote-key-part-of-scottish-plebiscite/&amp;psig=AFQjCNGBu1u_RdZeX87P559ApZxtLW7aVQ&amp;ust=1442678174863164" TargetMode="External"/><Relationship Id="rId5" Type="http://schemas.openxmlformats.org/officeDocument/2006/relationships/image" Target="../media/image12.jpeg"/><Relationship Id="rId10" Type="http://schemas.openxmlformats.org/officeDocument/2006/relationships/image" Target="../media/image16.png"/><Relationship Id="rId4" Type="http://schemas.openxmlformats.org/officeDocument/2006/relationships/hyperlink" Target="https://www.google.co.uk/url?sa=i&amp;rct=j&amp;q=&amp;esrc=s&amp;source=images&amp;cd=&amp;cad=rja&amp;uact=8&amp;ved=0CAcQjRxqFQoTCP-nnNz4gMgCFcI7FAodcSkBgw&amp;url=https://peopleandnature.wordpress.com/2012/03/04/deconstructing-energy-security-some-questions/&amp;psig=AFQjCNH6w7SAJ7CYBIhLaL7g2nE2b13Xbg&amp;ust=1442678045312289"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04048" y="3794264"/>
            <a:ext cx="2016224" cy="1631216"/>
          </a:xfrm>
          <a:prstGeom prst="rect">
            <a:avLst/>
          </a:prstGeom>
        </p:spPr>
        <p:txBody>
          <a:bodyPr wrap="square">
            <a:spAutoFit/>
          </a:bodyPr>
          <a:lstStyle/>
          <a:p>
            <a:r>
              <a:rPr lang="en-GB" sz="2000" b="1" dirty="0" smtClean="0">
                <a:solidFill>
                  <a:schemeClr val="bg1"/>
                </a:solidFill>
                <a:latin typeface="Arial" pitchFamily="34" charset="0"/>
                <a:cs typeface="Arial" pitchFamily="34" charset="0"/>
              </a:rPr>
              <a:t>Presentation to Capital Investment Network:</a:t>
            </a:r>
          </a:p>
          <a:p>
            <a:r>
              <a:rPr lang="en-GB" sz="2000" b="1" dirty="0" smtClean="0">
                <a:solidFill>
                  <a:schemeClr val="bg1"/>
                </a:solidFill>
                <a:latin typeface="Arial" pitchFamily="34" charset="0"/>
                <a:cs typeface="Arial" pitchFamily="34" charset="0"/>
              </a:rPr>
              <a:t>02 May 2017</a:t>
            </a:r>
          </a:p>
        </p:txBody>
      </p:sp>
      <p:sp>
        <p:nvSpPr>
          <p:cNvPr id="12" name="Rectangle 11"/>
          <p:cNvSpPr/>
          <p:nvPr/>
        </p:nvSpPr>
        <p:spPr>
          <a:xfrm>
            <a:off x="266706" y="5949280"/>
            <a:ext cx="4737342" cy="861774"/>
          </a:xfrm>
          <a:prstGeom prst="rect">
            <a:avLst/>
          </a:prstGeom>
        </p:spPr>
        <p:txBody>
          <a:bodyPr wrap="square">
            <a:spAutoFit/>
          </a:bodyPr>
          <a:lstStyle/>
          <a:p>
            <a:r>
              <a:rPr lang="en-GB" b="1" dirty="0" smtClean="0">
                <a:solidFill>
                  <a:srgbClr val="092869"/>
                </a:solidFill>
                <a:latin typeface="Arial" pitchFamily="34" charset="0"/>
                <a:cs typeface="Arial" pitchFamily="34" charset="0"/>
              </a:rPr>
              <a:t>Kathryn Dapré</a:t>
            </a:r>
          </a:p>
          <a:p>
            <a:r>
              <a:rPr lang="en-GB" sz="1600" b="1" dirty="0" smtClean="0">
                <a:solidFill>
                  <a:srgbClr val="092869"/>
                </a:solidFill>
                <a:latin typeface="Arial" pitchFamily="34" charset="0"/>
                <a:cs typeface="Arial" pitchFamily="34" charset="0"/>
              </a:rPr>
              <a:t>Head of Engineering, Energy &amp; Sustainability</a:t>
            </a:r>
          </a:p>
          <a:p>
            <a:r>
              <a:rPr lang="en-GB" sz="1600" b="1" dirty="0" smtClean="0">
                <a:solidFill>
                  <a:srgbClr val="092869"/>
                </a:solidFill>
                <a:latin typeface="Arial" pitchFamily="34" charset="0"/>
                <a:cs typeface="Arial" pitchFamily="34" charset="0"/>
              </a:rPr>
              <a:t>NSS Health Facilities Scotland</a:t>
            </a:r>
            <a:endParaRPr lang="en-GB" sz="1600" b="1" dirty="0">
              <a:solidFill>
                <a:srgbClr val="092869"/>
              </a:solidFill>
              <a:latin typeface="Arial" pitchFamily="34" charset="0"/>
              <a:cs typeface="Arial" pitchFamily="34" charset="0"/>
            </a:endParaRPr>
          </a:p>
        </p:txBody>
      </p:sp>
      <p:sp>
        <p:nvSpPr>
          <p:cNvPr id="6" name="TextBox 5"/>
          <p:cNvSpPr txBox="1"/>
          <p:nvPr/>
        </p:nvSpPr>
        <p:spPr>
          <a:xfrm>
            <a:off x="611560" y="1124744"/>
            <a:ext cx="4176464" cy="2308324"/>
          </a:xfrm>
          <a:prstGeom prst="rect">
            <a:avLst/>
          </a:prstGeom>
          <a:noFill/>
        </p:spPr>
        <p:txBody>
          <a:bodyPr wrap="square" rtlCol="0">
            <a:spAutoFit/>
          </a:bodyPr>
          <a:lstStyle/>
          <a:p>
            <a:r>
              <a:rPr lang="en-GB" sz="3600" b="1" dirty="0" smtClean="0">
                <a:solidFill>
                  <a:srgbClr val="009C97"/>
                </a:solidFill>
                <a:latin typeface="Arial" pitchFamily="34" charset="0"/>
                <a:cs typeface="Arial" pitchFamily="34" charset="0"/>
              </a:rPr>
              <a:t>Climate Change: Implications for the NHSScotland Estate</a:t>
            </a:r>
          </a:p>
        </p:txBody>
      </p:sp>
      <p:sp>
        <p:nvSpPr>
          <p:cNvPr id="9" name="TextBox 8"/>
          <p:cNvSpPr txBox="1"/>
          <p:nvPr/>
        </p:nvSpPr>
        <p:spPr>
          <a:xfrm>
            <a:off x="-3276872" y="0"/>
            <a:ext cx="1728192" cy="1077218"/>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Cover slide</a:t>
            </a:r>
          </a:p>
          <a:p>
            <a:r>
              <a:rPr lang="en-GB" b="1" dirty="0" smtClean="0">
                <a:solidFill>
                  <a:schemeClr val="bg1"/>
                </a:solidFill>
                <a:latin typeface="Arial" pitchFamily="34" charset="0"/>
                <a:cs typeface="Arial" pitchFamily="34" charset="0"/>
              </a:rPr>
              <a:t>Style 4</a:t>
            </a:r>
          </a:p>
          <a:p>
            <a:r>
              <a:rPr lang="en-GB" sz="1400" b="1" dirty="0" smtClean="0">
                <a:solidFill>
                  <a:schemeClr val="bg1"/>
                </a:solidFill>
                <a:latin typeface="Arial" pitchFamily="34" charset="0"/>
                <a:cs typeface="Arial" pitchFamily="34" charset="0"/>
              </a:rPr>
              <a:t>(choose one, delete the rest)</a:t>
            </a:r>
            <a:endParaRPr lang="en-GB" sz="1400" b="1" dirty="0">
              <a:solidFill>
                <a:schemeClr val="bg1"/>
              </a:solidFill>
              <a:latin typeface="Arial" pitchFamily="34" charset="0"/>
              <a:cs typeface="Arial" pitchFamily="34" charset="0"/>
            </a:endParaRPr>
          </a:p>
        </p:txBody>
      </p:sp>
    </p:spTree>
  </p:cSld>
  <p:clrMapOvr>
    <a:masterClrMapping/>
  </p:clrMapOvr>
  <p:transition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RAN DENTAL BIO MASS DELIVERY (2).JPG"/>
          <p:cNvPicPr>
            <a:picLocks noChangeAspect="1"/>
          </p:cNvPicPr>
          <p:nvPr/>
        </p:nvPicPr>
        <p:blipFill>
          <a:blip r:embed="rId3" cstate="print"/>
          <a:stretch>
            <a:fillRect/>
          </a:stretch>
        </p:blipFill>
        <p:spPr>
          <a:xfrm>
            <a:off x="179512" y="188640"/>
            <a:ext cx="3752616" cy="2814462"/>
          </a:xfrm>
          <a:prstGeom prst="rect">
            <a:avLst/>
          </a:prstGeom>
          <a:ln>
            <a:solidFill>
              <a:schemeClr val="bg1"/>
            </a:solidFill>
          </a:ln>
        </p:spPr>
      </p:pic>
      <p:pic>
        <p:nvPicPr>
          <p:cNvPr id="3" name="Picture 7" descr="wtg1.png"/>
          <p:cNvPicPr>
            <a:picLocks/>
          </p:cNvPicPr>
          <p:nvPr/>
        </p:nvPicPr>
        <p:blipFill>
          <a:blip r:embed="rId4" cstate="print"/>
          <a:srcRect l="40591" r="5524"/>
          <a:stretch>
            <a:fillRect/>
          </a:stretch>
        </p:blipFill>
        <p:spPr bwMode="auto">
          <a:xfrm>
            <a:off x="152400" y="3124200"/>
            <a:ext cx="2362200" cy="3429000"/>
          </a:xfrm>
          <a:prstGeom prst="rect">
            <a:avLst/>
          </a:prstGeom>
          <a:noFill/>
          <a:ln w="9525">
            <a:noFill/>
            <a:miter lim="800000"/>
            <a:headEnd/>
            <a:tailEnd/>
          </a:ln>
        </p:spPr>
      </p:pic>
      <p:pic>
        <p:nvPicPr>
          <p:cNvPr id="4" name="Picture 5" descr="Dumfries Hosp_Pano_1.jpg"/>
          <p:cNvPicPr>
            <a:picLocks noChangeAspect="1"/>
          </p:cNvPicPr>
          <p:nvPr/>
        </p:nvPicPr>
        <p:blipFill>
          <a:blip r:embed="rId5" cstate="print"/>
          <a:srcRect/>
          <a:stretch>
            <a:fillRect/>
          </a:stretch>
        </p:blipFill>
        <p:spPr bwMode="auto">
          <a:xfrm>
            <a:off x="4267200" y="228600"/>
            <a:ext cx="4661599" cy="2736304"/>
          </a:xfrm>
          <a:prstGeom prst="rect">
            <a:avLst/>
          </a:prstGeom>
          <a:noFill/>
          <a:ln w="9525">
            <a:noFill/>
            <a:miter lim="800000"/>
            <a:headEnd/>
            <a:tailEnd/>
          </a:ln>
        </p:spPr>
      </p:pic>
      <p:pic>
        <p:nvPicPr>
          <p:cNvPr id="5" name="Picture 4" descr="St Andrews Community Hospital.PNG"/>
          <p:cNvPicPr>
            <a:picLocks noChangeAspect="1"/>
          </p:cNvPicPr>
          <p:nvPr/>
        </p:nvPicPr>
        <p:blipFill>
          <a:blip r:embed="rId6" cstate="print"/>
          <a:stretch>
            <a:fillRect/>
          </a:stretch>
        </p:blipFill>
        <p:spPr>
          <a:xfrm>
            <a:off x="2590800" y="3352800"/>
            <a:ext cx="3544157" cy="2590800"/>
          </a:xfrm>
          <a:prstGeom prst="rect">
            <a:avLst/>
          </a:prstGeom>
        </p:spPr>
      </p:pic>
      <p:pic>
        <p:nvPicPr>
          <p:cNvPr id="6" name="Picture 5" descr="CIMG0419[1].jpg"/>
          <p:cNvPicPr>
            <a:picLocks noChangeAspect="1"/>
          </p:cNvPicPr>
          <p:nvPr/>
        </p:nvPicPr>
        <p:blipFill>
          <a:blip r:embed="rId7" cstate="print"/>
          <a:stretch>
            <a:fillRect/>
          </a:stretch>
        </p:blipFill>
        <p:spPr>
          <a:xfrm>
            <a:off x="6248400" y="3048000"/>
            <a:ext cx="2649810" cy="3533080"/>
          </a:xfrm>
          <a:prstGeom prst="rect">
            <a:avLst/>
          </a:prstGeom>
        </p:spPr>
      </p:pic>
      <p:sp>
        <p:nvSpPr>
          <p:cNvPr id="8" name="TextBox 7"/>
          <p:cNvSpPr txBox="1"/>
          <p:nvPr/>
        </p:nvSpPr>
        <p:spPr>
          <a:xfrm>
            <a:off x="2195736" y="2420888"/>
            <a:ext cx="4680520" cy="1815882"/>
          </a:xfrm>
          <a:prstGeom prst="rect">
            <a:avLst/>
          </a:prstGeom>
          <a:solidFill>
            <a:srgbClr val="00B050"/>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800" b="1" i="1" dirty="0" smtClean="0">
                <a:latin typeface="+mn-lt"/>
              </a:rPr>
              <a:t>In the last 5 years, energy consumption down by </a:t>
            </a:r>
            <a:r>
              <a:rPr lang="en-GB" sz="2800" b="1" i="1" dirty="0" smtClean="0">
                <a:latin typeface="+mn-lt"/>
              </a:rPr>
              <a:t>&gt;7</a:t>
            </a:r>
            <a:r>
              <a:rPr lang="en-GB" sz="2800" b="1" i="1" dirty="0" smtClean="0">
                <a:latin typeface="+mn-lt"/>
              </a:rPr>
              <a:t>% and </a:t>
            </a:r>
            <a:r>
              <a:rPr lang="en-GB" sz="2800" b="1" i="1" dirty="0" smtClean="0">
                <a:latin typeface="+mn-lt"/>
              </a:rPr>
              <a:t>GHG emissions </a:t>
            </a:r>
            <a:r>
              <a:rPr lang="en-GB" sz="2800" b="1" i="1" dirty="0" smtClean="0">
                <a:latin typeface="+mn-lt"/>
              </a:rPr>
              <a:t>down by </a:t>
            </a:r>
            <a:r>
              <a:rPr lang="en-GB" sz="2800" b="1" i="1" dirty="0" smtClean="0">
                <a:latin typeface="+mn-lt"/>
              </a:rPr>
              <a:t>&gt;9%</a:t>
            </a:r>
            <a:endParaRPr lang="en-GB" sz="2800" b="1" i="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0" y="1052736"/>
            <a:ext cx="5688013" cy="3600450"/>
          </a:xfrm>
        </p:spPr>
        <p:txBody>
          <a:bodyPr>
            <a:noAutofit/>
          </a:bodyPr>
          <a:lstStyle/>
          <a:p>
            <a:pPr marL="361950" indent="-361950">
              <a:spcAft>
                <a:spcPts val="600"/>
              </a:spcAft>
              <a:buClr>
                <a:srgbClr val="009999"/>
              </a:buClr>
            </a:pPr>
            <a:r>
              <a:rPr lang="en-GB" sz="2400" dirty="0" smtClean="0">
                <a:solidFill>
                  <a:srgbClr val="004380"/>
                </a:solidFill>
                <a:latin typeface="Arial" pitchFamily="34" charset="0"/>
                <a:cs typeface="Arial" pitchFamily="34" charset="0"/>
              </a:rPr>
              <a:t>Major energy infrastructure upgrades at </a:t>
            </a:r>
            <a:r>
              <a:rPr lang="en-GB" sz="2400" dirty="0" smtClean="0">
                <a:solidFill>
                  <a:srgbClr val="004380"/>
                </a:solidFill>
                <a:latin typeface="Arial" pitchFamily="34" charset="0"/>
                <a:cs typeface="Arial" pitchFamily="34" charset="0"/>
              </a:rPr>
              <a:t>2 NHS Boards (covering 6 major sites)</a:t>
            </a:r>
            <a:endParaRPr lang="en-GB" sz="2400" dirty="0" smtClean="0">
              <a:solidFill>
                <a:srgbClr val="004380"/>
              </a:solidFill>
              <a:latin typeface="Arial" pitchFamily="34" charset="0"/>
              <a:cs typeface="Arial" pitchFamily="34" charset="0"/>
            </a:endParaRPr>
          </a:p>
          <a:p>
            <a:pPr marL="361950" indent="-361950">
              <a:spcAft>
                <a:spcPts val="600"/>
              </a:spcAft>
              <a:buClr>
                <a:srgbClr val="009999"/>
              </a:buClr>
            </a:pPr>
            <a:r>
              <a:rPr lang="en-GB" sz="2400" dirty="0" smtClean="0">
                <a:solidFill>
                  <a:srgbClr val="004380"/>
                </a:solidFill>
                <a:latin typeface="Arial" pitchFamily="34" charset="0"/>
                <a:cs typeface="Arial" pitchFamily="34" charset="0"/>
              </a:rPr>
              <a:t>Includes </a:t>
            </a:r>
            <a:r>
              <a:rPr lang="en-GB" sz="2400" dirty="0" smtClean="0">
                <a:solidFill>
                  <a:srgbClr val="004380"/>
                </a:solidFill>
                <a:latin typeface="Arial" pitchFamily="34" charset="0"/>
                <a:cs typeface="Arial" pitchFamily="34" charset="0"/>
              </a:rPr>
              <a:t>new energy centres (gas CHP), new biomass boilers, local district heating, LED lighting, downstream energy efficiency measures</a:t>
            </a:r>
            <a:endParaRPr lang="en-GB" sz="2400" dirty="0" smtClean="0">
              <a:solidFill>
                <a:srgbClr val="004380"/>
              </a:solidFill>
              <a:latin typeface="Arial" pitchFamily="34" charset="0"/>
              <a:cs typeface="Arial" pitchFamily="34" charset="0"/>
            </a:endParaRPr>
          </a:p>
          <a:p>
            <a:pPr marL="361950" indent="-361950">
              <a:spcAft>
                <a:spcPts val="600"/>
              </a:spcAft>
              <a:buClr>
                <a:srgbClr val="009999"/>
              </a:buClr>
            </a:pPr>
            <a:r>
              <a:rPr lang="en-GB" sz="2400" dirty="0" smtClean="0">
                <a:solidFill>
                  <a:srgbClr val="004380"/>
                </a:solidFill>
                <a:latin typeface="Arial" pitchFamily="34" charset="0"/>
                <a:cs typeface="Arial" pitchFamily="34" charset="0"/>
              </a:rPr>
              <a:t>Equivalent capital investment of c £44M (including life-cycling)</a:t>
            </a:r>
            <a:endParaRPr lang="en-GB" sz="2400" dirty="0" smtClean="0">
              <a:solidFill>
                <a:srgbClr val="004380"/>
              </a:solidFill>
              <a:latin typeface="Arial" pitchFamily="34" charset="0"/>
              <a:cs typeface="Arial" pitchFamily="34" charset="0"/>
            </a:endParaRPr>
          </a:p>
          <a:p>
            <a:pPr marL="361950" indent="-361950">
              <a:spcAft>
                <a:spcPts val="600"/>
              </a:spcAft>
              <a:buClr>
                <a:srgbClr val="009999"/>
              </a:buClr>
            </a:pPr>
            <a:r>
              <a:rPr lang="en-GB" sz="2400" dirty="0" smtClean="0">
                <a:solidFill>
                  <a:srgbClr val="004380"/>
                </a:solidFill>
                <a:latin typeface="Arial" pitchFamily="34" charset="0"/>
                <a:cs typeface="Arial" pitchFamily="34" charset="0"/>
              </a:rPr>
              <a:t>Guaranteed annual savings of c £4.6M, 17,500 tCO2</a:t>
            </a:r>
          </a:p>
          <a:p>
            <a:pPr marL="361950" indent="-361950">
              <a:spcAft>
                <a:spcPts val="600"/>
              </a:spcAft>
              <a:buClr>
                <a:srgbClr val="009999"/>
              </a:buClr>
            </a:pPr>
            <a:r>
              <a:rPr lang="en-GB" sz="2400" dirty="0" smtClean="0">
                <a:solidFill>
                  <a:srgbClr val="004380"/>
                </a:solidFill>
                <a:latin typeface="Arial" pitchFamily="34" charset="0"/>
                <a:cs typeface="Arial" pitchFamily="34" charset="0"/>
              </a:rPr>
              <a:t>Further performance guarantees</a:t>
            </a:r>
          </a:p>
          <a:p>
            <a:pPr marL="361950" indent="-361950">
              <a:spcAft>
                <a:spcPts val="600"/>
              </a:spcAft>
              <a:buClr>
                <a:srgbClr val="009999"/>
              </a:buClr>
            </a:pPr>
            <a:endParaRPr lang="en-GB" sz="2400" dirty="0" smtClean="0">
              <a:solidFill>
                <a:srgbClr val="004380"/>
              </a:solidFill>
              <a:latin typeface="Arial" pitchFamily="34" charset="0"/>
              <a:cs typeface="Arial" pitchFamily="34" charset="0"/>
            </a:endParaRPr>
          </a:p>
        </p:txBody>
      </p:sp>
      <p:pic>
        <p:nvPicPr>
          <p:cNvPr id="7" name="Picture 4" descr="Royal Cornhill Plots2"/>
          <p:cNvPicPr>
            <a:picLocks noChangeAspect="1" noChangeArrowheads="1"/>
          </p:cNvPicPr>
          <p:nvPr/>
        </p:nvPicPr>
        <p:blipFill>
          <a:blip r:embed="rId3" cstate="print"/>
          <a:srcRect/>
          <a:stretch>
            <a:fillRect/>
          </a:stretch>
        </p:blipFill>
        <p:spPr bwMode="auto">
          <a:xfrm>
            <a:off x="5796136" y="1484784"/>
            <a:ext cx="3109890" cy="2016224"/>
          </a:xfrm>
          <a:prstGeom prst="rect">
            <a:avLst/>
          </a:prstGeom>
          <a:noFill/>
        </p:spPr>
      </p:pic>
      <p:sp>
        <p:nvSpPr>
          <p:cNvPr id="6" name="Rectangle 5"/>
          <p:cNvSpPr/>
          <p:nvPr/>
        </p:nvSpPr>
        <p:spPr>
          <a:xfrm>
            <a:off x="323528" y="404664"/>
            <a:ext cx="7416824"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Energy Performance Contracting</a:t>
            </a:r>
            <a:endParaRPr lang="en-GB" sz="3200" b="1" dirty="0">
              <a:solidFill>
                <a:srgbClr val="004380"/>
              </a:solidFill>
              <a:latin typeface="Helvetica" pitchFamily="2" charset="0"/>
              <a:cs typeface="Arial" pitchFamily="34" charset="0"/>
            </a:endParaRPr>
          </a:p>
        </p:txBody>
      </p:sp>
      <p:pic>
        <p:nvPicPr>
          <p:cNvPr id="8" name="Picture 6" descr="C:\Users\d.russell.CADOGANS\Desktop\DP07569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3717032"/>
            <a:ext cx="3135813"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04664"/>
            <a:ext cx="4464496" cy="584775"/>
          </a:xfrm>
          <a:prstGeom prst="rect">
            <a:avLst/>
          </a:prstGeom>
        </p:spPr>
        <p:txBody>
          <a:bodyPr wrap="square">
            <a:spAutoFit/>
          </a:bodyPr>
          <a:lstStyle/>
          <a:p>
            <a:r>
              <a:rPr lang="en-GB" sz="3200" b="1" dirty="0" err="1" smtClean="0">
                <a:solidFill>
                  <a:srgbClr val="004380"/>
                </a:solidFill>
                <a:latin typeface="Helvetica" pitchFamily="2" charset="0"/>
                <a:cs typeface="Arial" pitchFamily="34" charset="0"/>
              </a:rPr>
              <a:t>Greenspace</a:t>
            </a:r>
            <a:r>
              <a:rPr lang="en-GB" sz="3200" b="1" dirty="0" smtClean="0">
                <a:solidFill>
                  <a:srgbClr val="004380"/>
                </a:solidFill>
                <a:latin typeface="Helvetica" pitchFamily="2" charset="0"/>
                <a:cs typeface="Arial" pitchFamily="34" charset="0"/>
              </a:rPr>
              <a:t> Projects</a:t>
            </a:r>
            <a:endParaRPr lang="en-GB" sz="3200" b="1" dirty="0">
              <a:solidFill>
                <a:srgbClr val="004380"/>
              </a:solidFill>
              <a:latin typeface="Helvetica" pitchFamily="2" charset="0"/>
              <a:cs typeface="Arial" pitchFamily="34" charset="0"/>
            </a:endParaRPr>
          </a:p>
        </p:txBody>
      </p:sp>
      <p:sp>
        <p:nvSpPr>
          <p:cNvPr id="17" name="TextBox 16"/>
          <p:cNvSpPr txBox="1"/>
          <p:nvPr/>
        </p:nvSpPr>
        <p:spPr>
          <a:xfrm>
            <a:off x="9540552" y="2276872"/>
            <a:ext cx="316835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Shadow effect to be used: “Drop Shadow Rectangle”</a:t>
            </a:r>
          </a:p>
        </p:txBody>
      </p:sp>
      <p:sp>
        <p:nvSpPr>
          <p:cNvPr id="9" name="TextBox 8"/>
          <p:cNvSpPr txBox="1"/>
          <p:nvPr/>
        </p:nvSpPr>
        <p:spPr>
          <a:xfrm>
            <a:off x="-2052736" y="0"/>
            <a:ext cx="172819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Images Only Slide</a:t>
            </a:r>
          </a:p>
        </p:txBody>
      </p:sp>
      <p:sp>
        <p:nvSpPr>
          <p:cNvPr id="13" name="Rectangle 12"/>
          <p:cNvSpPr/>
          <p:nvPr/>
        </p:nvSpPr>
        <p:spPr>
          <a:xfrm>
            <a:off x="490343" y="1403484"/>
            <a:ext cx="4153665" cy="369332"/>
          </a:xfrm>
          <a:prstGeom prst="rect">
            <a:avLst/>
          </a:prstGeom>
        </p:spPr>
        <p:txBody>
          <a:bodyPr wrap="square">
            <a:spAutoFit/>
          </a:bodyPr>
          <a:lstStyle/>
          <a:p>
            <a:r>
              <a:rPr lang="en-GB" dirty="0" err="1" smtClean="0">
                <a:solidFill>
                  <a:srgbClr val="0096DC"/>
                </a:solidFill>
                <a:latin typeface="Arial" pitchFamily="34" charset="0"/>
                <a:cs typeface="Arial" pitchFamily="34" charset="0"/>
              </a:rPr>
              <a:t>Gartnavel</a:t>
            </a:r>
            <a:r>
              <a:rPr lang="en-GB" dirty="0" smtClean="0">
                <a:solidFill>
                  <a:srgbClr val="0096DC"/>
                </a:solidFill>
                <a:latin typeface="Arial" pitchFamily="34" charset="0"/>
                <a:cs typeface="Arial" pitchFamily="34" charset="0"/>
              </a:rPr>
              <a:t> Campus</a:t>
            </a:r>
            <a:endParaRPr lang="en-GB" dirty="0">
              <a:solidFill>
                <a:srgbClr val="0096DC"/>
              </a:solidFill>
              <a:latin typeface="Arial" pitchFamily="34" charset="0"/>
              <a:cs typeface="Arial" pitchFamily="34" charset="0"/>
            </a:endParaRPr>
          </a:p>
        </p:txBody>
      </p:sp>
      <p:sp>
        <p:nvSpPr>
          <p:cNvPr id="20" name="Rectangle 19"/>
          <p:cNvSpPr/>
          <p:nvPr/>
        </p:nvSpPr>
        <p:spPr>
          <a:xfrm>
            <a:off x="3275856" y="1268760"/>
            <a:ext cx="2952328" cy="646331"/>
          </a:xfrm>
          <a:prstGeom prst="rect">
            <a:avLst/>
          </a:prstGeom>
        </p:spPr>
        <p:txBody>
          <a:bodyPr wrap="square">
            <a:spAutoFit/>
          </a:bodyPr>
          <a:lstStyle/>
          <a:p>
            <a:r>
              <a:rPr lang="en-GB" dirty="0" err="1" smtClean="0">
                <a:solidFill>
                  <a:srgbClr val="0096DC"/>
                </a:solidFill>
                <a:latin typeface="Arial" pitchFamily="34" charset="0"/>
                <a:cs typeface="Arial" pitchFamily="34" charset="0"/>
              </a:rPr>
              <a:t>Possilpark</a:t>
            </a:r>
            <a:r>
              <a:rPr lang="en-GB" dirty="0" smtClean="0">
                <a:solidFill>
                  <a:srgbClr val="0096DC"/>
                </a:solidFill>
                <a:latin typeface="Arial" pitchFamily="34" charset="0"/>
                <a:cs typeface="Arial" pitchFamily="34" charset="0"/>
              </a:rPr>
              <a:t> Health &amp; Social Care Centre</a:t>
            </a:r>
            <a:endParaRPr lang="en-GB" dirty="0">
              <a:solidFill>
                <a:srgbClr val="0096DC"/>
              </a:solidFill>
              <a:latin typeface="Arial" pitchFamily="34" charset="0"/>
              <a:cs typeface="Arial" pitchFamily="34" charset="0"/>
            </a:endParaRPr>
          </a:p>
        </p:txBody>
      </p:sp>
      <p:sp>
        <p:nvSpPr>
          <p:cNvPr id="21" name="Rectangle 20"/>
          <p:cNvSpPr/>
          <p:nvPr/>
        </p:nvSpPr>
        <p:spPr>
          <a:xfrm>
            <a:off x="9396536" y="5042118"/>
            <a:ext cx="2160240" cy="1815882"/>
          </a:xfrm>
          <a:prstGeom prst="rect">
            <a:avLst/>
          </a:prstGeom>
        </p:spPr>
        <p:txBody>
          <a:bodyPr wrap="square">
            <a:spAutoFit/>
          </a:bodyPr>
          <a:lstStyle/>
          <a:p>
            <a:r>
              <a:rPr lang="en-GB" sz="1600" b="1" dirty="0" smtClean="0">
                <a:solidFill>
                  <a:srgbClr val="FF0000"/>
                </a:solidFill>
                <a:latin typeface="Arial" pitchFamily="34" charset="0"/>
                <a:cs typeface="Arial" pitchFamily="34" charset="0"/>
              </a:rPr>
              <a:t>N.B.</a:t>
            </a:r>
          </a:p>
          <a:p>
            <a:r>
              <a:rPr lang="en-GB" sz="1600" b="1" dirty="0" smtClean="0">
                <a:solidFill>
                  <a:srgbClr val="FF0000"/>
                </a:solidFill>
                <a:latin typeface="Arial" pitchFamily="34" charset="0"/>
                <a:cs typeface="Arial" pitchFamily="34" charset="0"/>
              </a:rPr>
              <a:t>When scaling images/objects, please </a:t>
            </a:r>
            <a:r>
              <a:rPr lang="en-GB" sz="1600" b="1" i="1" dirty="0" smtClean="0">
                <a:solidFill>
                  <a:srgbClr val="FF0000"/>
                </a:solidFill>
                <a:latin typeface="Arial" pitchFamily="34" charset="0"/>
                <a:cs typeface="Arial" pitchFamily="34" charset="0"/>
              </a:rPr>
              <a:t>hold Shift key while scaling, to keep proportional shapes</a:t>
            </a:r>
            <a:r>
              <a:rPr lang="en-GB" sz="1600" b="1" dirty="0" smtClean="0">
                <a:solidFill>
                  <a:srgbClr val="FF0000"/>
                </a:solidFill>
                <a:latin typeface="Arial" pitchFamily="34" charset="0"/>
                <a:cs typeface="Arial" pitchFamily="34" charset="0"/>
              </a:rPr>
              <a:t>) </a:t>
            </a:r>
            <a:endParaRPr lang="en-GB" sz="1600" dirty="0">
              <a:solidFill>
                <a:srgbClr val="FF0000"/>
              </a:solidFill>
            </a:endParaRPr>
          </a:p>
        </p:txBody>
      </p:sp>
      <p:pic>
        <p:nvPicPr>
          <p:cNvPr id="22" name="Picture 4"/>
          <p:cNvPicPr>
            <a:picLocks noChangeAspect="1" noChangeArrowheads="1"/>
          </p:cNvPicPr>
          <p:nvPr/>
        </p:nvPicPr>
        <p:blipFill>
          <a:blip r:embed="rId3" cstate="print"/>
          <a:srcRect/>
          <a:stretch>
            <a:fillRect/>
          </a:stretch>
        </p:blipFill>
        <p:spPr bwMode="auto">
          <a:xfrm>
            <a:off x="382244" y="2060848"/>
            <a:ext cx="2677588" cy="1800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3" name="Picture 22"/>
          <p:cNvPicPr>
            <a:picLocks noChangeAspect="1" noChangeArrowheads="1"/>
          </p:cNvPicPr>
          <p:nvPr/>
        </p:nvPicPr>
        <p:blipFill>
          <a:blip r:embed="rId4" cstate="print"/>
          <a:srcRect l="5917" r="11779"/>
          <a:stretch>
            <a:fillRect/>
          </a:stretch>
        </p:blipFill>
        <p:spPr bwMode="auto">
          <a:xfrm>
            <a:off x="395536" y="3933057"/>
            <a:ext cx="2664296" cy="202994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4" name="Picture 2" descr="C:\Users\Kate\Documents\Concrete Garden\The Back Garden\Back Garden Photos\COPC slideshow\August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5856" y="4077072"/>
            <a:ext cx="2772557" cy="1800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5" name="Picture 24" descr="Old Photo brighter"/>
          <p:cNvPicPr>
            <a:picLocks noGrp="1" noChangeAspect="1"/>
          </p:cNvPicPr>
          <p:nvPr isPhoto="1"/>
        </p:nvPicPr>
        <p:blipFill>
          <a:blip r:embed="rId6" cstate="print">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tretch>
            <a:fillRect/>
          </a:stretch>
        </p:blipFill>
        <p:spPr>
          <a:xfrm>
            <a:off x="3323861" y="1988840"/>
            <a:ext cx="2688299" cy="2016224"/>
          </a:xfrm>
          <a:prstGeom prst="rect">
            <a:avLst/>
          </a:prstGeom>
          <a:noFill/>
          <a:ln>
            <a:solidFill>
              <a:schemeClr val="tx1"/>
            </a:solidFill>
          </a:ln>
          <a:effectLst>
            <a:outerShdw blurRad="50800" dist="38100" dir="2700000" algn="tl" rotWithShape="0">
              <a:prstClr val="black">
                <a:alpha val="40000"/>
              </a:prstClr>
            </a:outerShdw>
          </a:effectLst>
        </p:spPr>
      </p:pic>
      <p:pic>
        <p:nvPicPr>
          <p:cNvPr id="26" name="Picture 4"/>
          <p:cNvPicPr>
            <a:picLocks noChangeAspect="1" noChangeArrowheads="1"/>
          </p:cNvPicPr>
          <p:nvPr/>
        </p:nvPicPr>
        <p:blipFill>
          <a:blip r:embed="rId8" cstate="print"/>
          <a:srcRect/>
          <a:stretch>
            <a:fillRect/>
          </a:stretch>
        </p:blipFill>
        <p:spPr bwMode="auto">
          <a:xfrm>
            <a:off x="6156176" y="2127247"/>
            <a:ext cx="2812940" cy="18001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27" name="Picture 4"/>
          <p:cNvPicPr>
            <a:picLocks noChangeAspect="1" noChangeArrowheads="1"/>
          </p:cNvPicPr>
          <p:nvPr/>
        </p:nvPicPr>
        <p:blipFill>
          <a:blip r:embed="rId9" cstate="print"/>
          <a:srcRect/>
          <a:stretch>
            <a:fillRect/>
          </a:stretch>
        </p:blipFill>
        <p:spPr bwMode="auto">
          <a:xfrm>
            <a:off x="6156176" y="3999454"/>
            <a:ext cx="2863287" cy="18778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8" name="Rectangle 27"/>
          <p:cNvSpPr/>
          <p:nvPr/>
        </p:nvSpPr>
        <p:spPr>
          <a:xfrm>
            <a:off x="6372200" y="1421160"/>
            <a:ext cx="2952328" cy="646331"/>
          </a:xfrm>
          <a:prstGeom prst="rect">
            <a:avLst/>
          </a:prstGeom>
        </p:spPr>
        <p:txBody>
          <a:bodyPr wrap="square">
            <a:spAutoFit/>
          </a:bodyPr>
          <a:lstStyle/>
          <a:p>
            <a:r>
              <a:rPr lang="en-GB" dirty="0" smtClean="0">
                <a:solidFill>
                  <a:srgbClr val="0096DC"/>
                </a:solidFill>
                <a:latin typeface="Arial" pitchFamily="34" charset="0"/>
                <a:cs typeface="Arial" pitchFamily="34" charset="0"/>
              </a:rPr>
              <a:t>Forth Valley Royal Infirmary</a:t>
            </a:r>
            <a:endParaRPr lang="en-GB" dirty="0">
              <a:solidFill>
                <a:srgbClr val="0096D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04664"/>
            <a:ext cx="7560840"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Waste &amp; Resource Efficiency Projects</a:t>
            </a:r>
            <a:endParaRPr lang="en-GB" sz="3200" b="1" dirty="0">
              <a:solidFill>
                <a:srgbClr val="004380"/>
              </a:solidFill>
              <a:latin typeface="Helvetica" pitchFamily="2" charset="0"/>
              <a:cs typeface="Arial" pitchFamily="34" charset="0"/>
            </a:endParaRPr>
          </a:p>
        </p:txBody>
      </p:sp>
      <p:sp>
        <p:nvSpPr>
          <p:cNvPr id="17" name="TextBox 16"/>
          <p:cNvSpPr txBox="1"/>
          <p:nvPr/>
        </p:nvSpPr>
        <p:spPr>
          <a:xfrm>
            <a:off x="9540552" y="2276872"/>
            <a:ext cx="316835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Shadow effect to be used: “Drop Shadow Rectangle”</a:t>
            </a:r>
          </a:p>
        </p:txBody>
      </p:sp>
      <p:sp>
        <p:nvSpPr>
          <p:cNvPr id="9" name="TextBox 8"/>
          <p:cNvSpPr txBox="1"/>
          <p:nvPr/>
        </p:nvSpPr>
        <p:spPr>
          <a:xfrm>
            <a:off x="-2052736" y="0"/>
            <a:ext cx="172819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Images Only Slide</a:t>
            </a:r>
          </a:p>
        </p:txBody>
      </p:sp>
      <p:sp>
        <p:nvSpPr>
          <p:cNvPr id="13" name="Rectangle 12"/>
          <p:cNvSpPr/>
          <p:nvPr/>
        </p:nvSpPr>
        <p:spPr>
          <a:xfrm>
            <a:off x="107505" y="1475492"/>
            <a:ext cx="3744416" cy="369332"/>
          </a:xfrm>
          <a:prstGeom prst="rect">
            <a:avLst/>
          </a:prstGeom>
        </p:spPr>
        <p:txBody>
          <a:bodyPr wrap="square">
            <a:spAutoFit/>
          </a:bodyPr>
          <a:lstStyle/>
          <a:p>
            <a:r>
              <a:rPr lang="en-GB" dirty="0" smtClean="0">
                <a:solidFill>
                  <a:srgbClr val="0096DC"/>
                </a:solidFill>
                <a:latin typeface="Arial" pitchFamily="34" charset="0"/>
                <a:cs typeface="Arial" pitchFamily="34" charset="0"/>
              </a:rPr>
              <a:t>Circular Economy – Metal recovery</a:t>
            </a:r>
            <a:endParaRPr lang="en-GB" dirty="0">
              <a:solidFill>
                <a:srgbClr val="0096DC"/>
              </a:solidFill>
              <a:latin typeface="Arial" pitchFamily="34" charset="0"/>
              <a:cs typeface="Arial" pitchFamily="34" charset="0"/>
            </a:endParaRPr>
          </a:p>
        </p:txBody>
      </p:sp>
      <p:sp>
        <p:nvSpPr>
          <p:cNvPr id="21" name="Rectangle 20"/>
          <p:cNvSpPr/>
          <p:nvPr/>
        </p:nvSpPr>
        <p:spPr>
          <a:xfrm>
            <a:off x="9396536" y="5042118"/>
            <a:ext cx="2160240" cy="1815882"/>
          </a:xfrm>
          <a:prstGeom prst="rect">
            <a:avLst/>
          </a:prstGeom>
        </p:spPr>
        <p:txBody>
          <a:bodyPr wrap="square">
            <a:spAutoFit/>
          </a:bodyPr>
          <a:lstStyle/>
          <a:p>
            <a:r>
              <a:rPr lang="en-GB" sz="1600" b="1" dirty="0" smtClean="0">
                <a:solidFill>
                  <a:srgbClr val="FF0000"/>
                </a:solidFill>
                <a:latin typeface="Arial" pitchFamily="34" charset="0"/>
                <a:cs typeface="Arial" pitchFamily="34" charset="0"/>
              </a:rPr>
              <a:t>N.B.</a:t>
            </a:r>
          </a:p>
          <a:p>
            <a:r>
              <a:rPr lang="en-GB" sz="1600" b="1" dirty="0" smtClean="0">
                <a:solidFill>
                  <a:srgbClr val="FF0000"/>
                </a:solidFill>
                <a:latin typeface="Arial" pitchFamily="34" charset="0"/>
                <a:cs typeface="Arial" pitchFamily="34" charset="0"/>
              </a:rPr>
              <a:t>When scaling images/objects, please </a:t>
            </a:r>
            <a:r>
              <a:rPr lang="en-GB" sz="1600" b="1" i="1" dirty="0" smtClean="0">
                <a:solidFill>
                  <a:srgbClr val="FF0000"/>
                </a:solidFill>
                <a:latin typeface="Arial" pitchFamily="34" charset="0"/>
                <a:cs typeface="Arial" pitchFamily="34" charset="0"/>
              </a:rPr>
              <a:t>hold Shift key while scaling, to keep proportional shapes</a:t>
            </a:r>
            <a:r>
              <a:rPr lang="en-GB" sz="1600" b="1" dirty="0" smtClean="0">
                <a:solidFill>
                  <a:srgbClr val="FF0000"/>
                </a:solidFill>
                <a:latin typeface="Arial" pitchFamily="34" charset="0"/>
                <a:cs typeface="Arial" pitchFamily="34" charset="0"/>
              </a:rPr>
              <a:t>) </a:t>
            </a:r>
            <a:endParaRPr lang="en-GB" sz="1600" dirty="0">
              <a:solidFill>
                <a:srgbClr val="FF0000"/>
              </a:solidFill>
            </a:endParaRPr>
          </a:p>
        </p:txBody>
      </p:sp>
      <p:sp>
        <p:nvSpPr>
          <p:cNvPr id="28" name="Rectangle 27"/>
          <p:cNvSpPr/>
          <p:nvPr/>
        </p:nvSpPr>
        <p:spPr>
          <a:xfrm>
            <a:off x="5724128" y="2204864"/>
            <a:ext cx="2520280" cy="369332"/>
          </a:xfrm>
          <a:prstGeom prst="rect">
            <a:avLst/>
          </a:prstGeom>
        </p:spPr>
        <p:txBody>
          <a:bodyPr wrap="square">
            <a:spAutoFit/>
          </a:bodyPr>
          <a:lstStyle/>
          <a:p>
            <a:r>
              <a:rPr lang="en-GB" dirty="0" smtClean="0">
                <a:solidFill>
                  <a:srgbClr val="0096DC"/>
                </a:solidFill>
                <a:latin typeface="Arial" pitchFamily="34" charset="0"/>
                <a:cs typeface="Arial" pitchFamily="34" charset="0"/>
              </a:rPr>
              <a:t>Food Waste Reduction</a:t>
            </a:r>
            <a:endParaRPr lang="en-GB" dirty="0">
              <a:solidFill>
                <a:srgbClr val="0096DC"/>
              </a:solidFill>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467544" y="3861048"/>
            <a:ext cx="3176374" cy="25922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6" name="Picture 3"/>
          <p:cNvPicPr>
            <a:picLocks noChangeAspect="1" noChangeArrowheads="1"/>
          </p:cNvPicPr>
          <p:nvPr/>
        </p:nvPicPr>
        <p:blipFill>
          <a:blip r:embed="rId4" cstate="print"/>
          <a:srcRect/>
          <a:stretch>
            <a:fillRect/>
          </a:stretch>
        </p:blipFill>
        <p:spPr bwMode="auto">
          <a:xfrm>
            <a:off x="251520" y="2060848"/>
            <a:ext cx="2006131" cy="153489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8" name="Picture 2"/>
          <p:cNvPicPr>
            <a:picLocks noChangeAspect="1" noChangeArrowheads="1"/>
          </p:cNvPicPr>
          <p:nvPr/>
        </p:nvPicPr>
        <p:blipFill>
          <a:blip r:embed="rId5" cstate="print"/>
          <a:srcRect/>
          <a:stretch>
            <a:fillRect/>
          </a:stretch>
        </p:blipFill>
        <p:spPr bwMode="auto">
          <a:xfrm>
            <a:off x="2483768" y="1988840"/>
            <a:ext cx="1755363" cy="250157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004048" y="2708920"/>
            <a:ext cx="3745415" cy="2952328"/>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04664"/>
            <a:ext cx="7560840"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Waste &amp; Resource Efficiency Projects</a:t>
            </a:r>
            <a:endParaRPr lang="en-GB" sz="3200" b="1" dirty="0">
              <a:solidFill>
                <a:srgbClr val="004380"/>
              </a:solidFill>
              <a:latin typeface="Helvetica" pitchFamily="2" charset="0"/>
              <a:cs typeface="Arial" pitchFamily="34" charset="0"/>
            </a:endParaRPr>
          </a:p>
        </p:txBody>
      </p:sp>
      <p:sp>
        <p:nvSpPr>
          <p:cNvPr id="17" name="TextBox 16"/>
          <p:cNvSpPr txBox="1"/>
          <p:nvPr/>
        </p:nvSpPr>
        <p:spPr>
          <a:xfrm>
            <a:off x="9540552" y="2276872"/>
            <a:ext cx="316835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Shadow effect to be used: “Drop Shadow Rectangle”</a:t>
            </a:r>
          </a:p>
        </p:txBody>
      </p:sp>
      <p:sp>
        <p:nvSpPr>
          <p:cNvPr id="9" name="TextBox 8"/>
          <p:cNvSpPr txBox="1"/>
          <p:nvPr/>
        </p:nvSpPr>
        <p:spPr>
          <a:xfrm>
            <a:off x="-2052736" y="0"/>
            <a:ext cx="172819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Images Only Slide</a:t>
            </a:r>
          </a:p>
        </p:txBody>
      </p:sp>
      <p:sp>
        <p:nvSpPr>
          <p:cNvPr id="21" name="Rectangle 20"/>
          <p:cNvSpPr/>
          <p:nvPr/>
        </p:nvSpPr>
        <p:spPr>
          <a:xfrm>
            <a:off x="9396536" y="5042118"/>
            <a:ext cx="2160240" cy="1815882"/>
          </a:xfrm>
          <a:prstGeom prst="rect">
            <a:avLst/>
          </a:prstGeom>
        </p:spPr>
        <p:txBody>
          <a:bodyPr wrap="square">
            <a:spAutoFit/>
          </a:bodyPr>
          <a:lstStyle/>
          <a:p>
            <a:r>
              <a:rPr lang="en-GB" sz="1600" b="1" dirty="0" smtClean="0">
                <a:solidFill>
                  <a:srgbClr val="FF0000"/>
                </a:solidFill>
                <a:latin typeface="Arial" pitchFamily="34" charset="0"/>
                <a:cs typeface="Arial" pitchFamily="34" charset="0"/>
              </a:rPr>
              <a:t>N.B.</a:t>
            </a:r>
          </a:p>
          <a:p>
            <a:r>
              <a:rPr lang="en-GB" sz="1600" b="1" dirty="0" smtClean="0">
                <a:solidFill>
                  <a:srgbClr val="FF0000"/>
                </a:solidFill>
                <a:latin typeface="Arial" pitchFamily="34" charset="0"/>
                <a:cs typeface="Arial" pitchFamily="34" charset="0"/>
              </a:rPr>
              <a:t>When scaling images/objects, please </a:t>
            </a:r>
            <a:r>
              <a:rPr lang="en-GB" sz="1600" b="1" i="1" dirty="0" smtClean="0">
                <a:solidFill>
                  <a:srgbClr val="FF0000"/>
                </a:solidFill>
                <a:latin typeface="Arial" pitchFamily="34" charset="0"/>
                <a:cs typeface="Arial" pitchFamily="34" charset="0"/>
              </a:rPr>
              <a:t>hold Shift key while scaling, to keep proportional shapes</a:t>
            </a:r>
            <a:r>
              <a:rPr lang="en-GB" sz="1600" b="1" dirty="0" smtClean="0">
                <a:solidFill>
                  <a:srgbClr val="FF0000"/>
                </a:solidFill>
                <a:latin typeface="Arial" pitchFamily="34" charset="0"/>
                <a:cs typeface="Arial" pitchFamily="34" charset="0"/>
              </a:rPr>
              <a:t>) </a:t>
            </a:r>
            <a:endParaRPr lang="en-GB" sz="1600" dirty="0">
              <a:solidFill>
                <a:srgbClr val="FF0000"/>
              </a:solidFill>
            </a:endParaRPr>
          </a:p>
        </p:txBody>
      </p:sp>
      <p:pic>
        <p:nvPicPr>
          <p:cNvPr id="29" name="Picture 2"/>
          <p:cNvPicPr>
            <a:picLocks noChangeAspect="1" noChangeArrowheads="1"/>
          </p:cNvPicPr>
          <p:nvPr/>
        </p:nvPicPr>
        <p:blipFill>
          <a:blip r:embed="rId3" cstate="print"/>
          <a:srcRect/>
          <a:stretch>
            <a:fillRect/>
          </a:stretch>
        </p:blipFill>
        <p:spPr bwMode="auto">
          <a:xfrm>
            <a:off x="107504" y="3024336"/>
            <a:ext cx="3503730" cy="1268760"/>
          </a:xfrm>
          <a:prstGeom prst="rect">
            <a:avLst/>
          </a:prstGeom>
          <a:noFill/>
          <a:ln w="9525">
            <a:noFill/>
            <a:miter lim="800000"/>
            <a:headEnd/>
            <a:tailEnd/>
          </a:ln>
        </p:spPr>
      </p:pic>
      <p:pic>
        <p:nvPicPr>
          <p:cNvPr id="84994" name="Picture 2" descr="C:\Users\Kathrd03\AppData\Local\Microsoft\Windows\Temporary Internet Files\Content.Outlook\ZRYQ6R0J\lifetime savings NHS scotland 201617.png"/>
          <p:cNvPicPr>
            <a:picLocks noChangeAspect="1" noChangeArrowheads="1"/>
          </p:cNvPicPr>
          <p:nvPr/>
        </p:nvPicPr>
        <p:blipFill>
          <a:blip r:embed="rId4" cstate="print"/>
          <a:srcRect/>
          <a:stretch>
            <a:fillRect/>
          </a:stretch>
        </p:blipFill>
        <p:spPr bwMode="auto">
          <a:xfrm>
            <a:off x="3707904" y="2204864"/>
            <a:ext cx="5184576" cy="3909897"/>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35896" y="3068960"/>
            <a:ext cx="3395017" cy="2825389"/>
          </a:xfrm>
          <a:prstGeom prst="rect">
            <a:avLst/>
          </a:prstGeom>
        </p:spPr>
        <p:txBody>
          <a:bodyPr wrap="square">
            <a:spAutoFit/>
          </a:bodyPr>
          <a:lstStyle/>
          <a:p>
            <a:pPr lvl="0">
              <a:spcBef>
                <a:spcPct val="20000"/>
              </a:spcBef>
              <a:defRPr/>
            </a:pPr>
            <a:r>
              <a:rPr lang="en-GB" sz="2400" b="1" dirty="0" smtClean="0">
                <a:solidFill>
                  <a:srgbClr val="092869"/>
                </a:solidFill>
                <a:latin typeface="Arial" pitchFamily="34" charset="0"/>
                <a:cs typeface="Arial" pitchFamily="34" charset="0"/>
              </a:rPr>
              <a:t>Tackling climate change could be the greatest global health </a:t>
            </a:r>
            <a:r>
              <a:rPr lang="en-GB" sz="2400" b="1" u="sng" dirty="0" smtClean="0">
                <a:solidFill>
                  <a:srgbClr val="092869"/>
                </a:solidFill>
                <a:latin typeface="Arial" pitchFamily="34" charset="0"/>
                <a:cs typeface="Arial" pitchFamily="34" charset="0"/>
              </a:rPr>
              <a:t>opportunity</a:t>
            </a:r>
            <a:r>
              <a:rPr lang="en-GB" sz="2400" b="1" dirty="0" smtClean="0">
                <a:solidFill>
                  <a:srgbClr val="092869"/>
                </a:solidFill>
                <a:latin typeface="Arial" pitchFamily="34" charset="0"/>
                <a:cs typeface="Arial" pitchFamily="34" charset="0"/>
              </a:rPr>
              <a:t> of the 21</a:t>
            </a:r>
            <a:r>
              <a:rPr lang="en-GB" sz="2400" b="1" baseline="30000" dirty="0" smtClean="0">
                <a:solidFill>
                  <a:srgbClr val="092869"/>
                </a:solidFill>
                <a:latin typeface="Arial" pitchFamily="34" charset="0"/>
                <a:cs typeface="Arial" pitchFamily="34" charset="0"/>
              </a:rPr>
              <a:t>st</a:t>
            </a:r>
            <a:r>
              <a:rPr lang="en-GB" sz="2400" b="1" dirty="0" smtClean="0">
                <a:solidFill>
                  <a:srgbClr val="092869"/>
                </a:solidFill>
                <a:latin typeface="Arial" pitchFamily="34" charset="0"/>
                <a:cs typeface="Arial" pitchFamily="34" charset="0"/>
              </a:rPr>
              <a:t> century.”</a:t>
            </a:r>
          </a:p>
          <a:p>
            <a:pPr lvl="0">
              <a:spcBef>
                <a:spcPct val="20000"/>
              </a:spcBef>
              <a:defRPr/>
            </a:pPr>
            <a:r>
              <a:rPr lang="en-GB" b="1" dirty="0" smtClean="0">
                <a:solidFill>
                  <a:srgbClr val="092869"/>
                </a:solidFill>
                <a:latin typeface="Arial" pitchFamily="34" charset="0"/>
                <a:cs typeface="Arial" pitchFamily="34" charset="0"/>
              </a:rPr>
              <a:t>Lancet Commission on Health Effects and Climate Change, 2015</a:t>
            </a:r>
          </a:p>
        </p:txBody>
      </p:sp>
      <p:sp>
        <p:nvSpPr>
          <p:cNvPr id="8" name="TextBox 7"/>
          <p:cNvSpPr txBox="1"/>
          <p:nvPr/>
        </p:nvSpPr>
        <p:spPr>
          <a:xfrm>
            <a:off x="-2052736" y="0"/>
            <a:ext cx="172819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Quote Page</a:t>
            </a:r>
          </a:p>
          <a:p>
            <a:r>
              <a:rPr lang="en-GB" b="1" dirty="0" smtClean="0">
                <a:solidFill>
                  <a:schemeClr val="bg1"/>
                </a:solidFill>
                <a:latin typeface="Arial" pitchFamily="34" charset="0"/>
                <a:cs typeface="Arial" pitchFamily="34" charset="0"/>
              </a:rPr>
              <a:t>Style</a:t>
            </a:r>
          </a:p>
        </p:txBody>
      </p:sp>
      <p:sp>
        <p:nvSpPr>
          <p:cNvPr id="10" name="Rectangle 9"/>
          <p:cNvSpPr/>
          <p:nvPr/>
        </p:nvSpPr>
        <p:spPr>
          <a:xfrm>
            <a:off x="323528" y="404664"/>
            <a:ext cx="7344816"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A health opportunity.....</a:t>
            </a:r>
            <a:endParaRPr lang="en-GB" sz="3200" b="1" dirty="0">
              <a:solidFill>
                <a:srgbClr val="004380"/>
              </a:solidFill>
              <a:latin typeface="Helvetica" pitchFamily="2" charset="0"/>
              <a:cs typeface="Arial" pitchFamily="34" charset="0"/>
            </a:endParaRPr>
          </a:p>
        </p:txBody>
      </p:sp>
    </p:spTree>
    <p:extLst>
      <p:ext uri="{BB962C8B-B14F-4D97-AF65-F5344CB8AC3E}">
        <p14:creationId xmlns:p14="http://schemas.microsoft.com/office/powerpoint/2010/main" xmlns="" val="114183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15816" y="2447311"/>
            <a:ext cx="3528392" cy="1815882"/>
          </a:xfrm>
          <a:prstGeom prst="rect">
            <a:avLst/>
          </a:prstGeom>
          <a:noFill/>
        </p:spPr>
        <p:txBody>
          <a:bodyPr wrap="square" rtlCol="0" anchor="ctr">
            <a:spAutoFit/>
          </a:bodyPr>
          <a:lstStyle/>
          <a:p>
            <a:r>
              <a:rPr lang="en-GB" sz="2800" b="1" dirty="0" smtClean="0">
                <a:solidFill>
                  <a:srgbClr val="6552A2"/>
                </a:solidFill>
                <a:latin typeface="Arial" pitchFamily="34" charset="0"/>
                <a:cs typeface="Arial" pitchFamily="34" charset="0"/>
              </a:rPr>
              <a:t>Thank you.</a:t>
            </a:r>
          </a:p>
          <a:p>
            <a:r>
              <a:rPr lang="en-GB" sz="2800" b="1" dirty="0" smtClean="0">
                <a:solidFill>
                  <a:srgbClr val="6552A2"/>
                </a:solidFill>
                <a:latin typeface="Arial" pitchFamily="34" charset="0"/>
                <a:cs typeface="Arial" pitchFamily="34" charset="0"/>
              </a:rPr>
              <a:t>Q&amp;A.</a:t>
            </a:r>
          </a:p>
          <a:p>
            <a:endParaRPr lang="en-GB" sz="2800" b="1" dirty="0" smtClean="0">
              <a:solidFill>
                <a:srgbClr val="6552A2"/>
              </a:solidFill>
              <a:latin typeface="Arial" pitchFamily="34" charset="0"/>
              <a:cs typeface="Arial" pitchFamily="34" charset="0"/>
            </a:endParaRPr>
          </a:p>
          <a:p>
            <a:r>
              <a:rPr lang="en-GB" sz="2800" b="1" dirty="0" smtClean="0">
                <a:solidFill>
                  <a:srgbClr val="6552A2"/>
                </a:solidFill>
                <a:latin typeface="Arial" pitchFamily="34" charset="0"/>
                <a:cs typeface="Arial" pitchFamily="34" charset="0"/>
              </a:rPr>
              <a:t>k.dapre@nhs.net</a:t>
            </a:r>
          </a:p>
        </p:txBody>
      </p:sp>
      <p:sp>
        <p:nvSpPr>
          <p:cNvPr id="17" name="Rectangle 16"/>
          <p:cNvSpPr/>
          <p:nvPr/>
        </p:nvSpPr>
        <p:spPr>
          <a:xfrm>
            <a:off x="266706" y="6047522"/>
            <a:ext cx="5241398" cy="615553"/>
          </a:xfrm>
          <a:prstGeom prst="rect">
            <a:avLst/>
          </a:prstGeom>
        </p:spPr>
        <p:txBody>
          <a:bodyPr wrap="square">
            <a:spAutoFit/>
          </a:bodyPr>
          <a:lstStyle/>
          <a:p>
            <a:r>
              <a:rPr lang="en-GB" b="1" dirty="0" smtClean="0">
                <a:solidFill>
                  <a:srgbClr val="092869"/>
                </a:solidFill>
                <a:latin typeface="Arial" pitchFamily="34" charset="0"/>
                <a:cs typeface="Arial" pitchFamily="34" charset="0"/>
              </a:rPr>
              <a:t>Kathryn Dapré</a:t>
            </a:r>
          </a:p>
          <a:p>
            <a:r>
              <a:rPr lang="en-GB" sz="1600" b="1" dirty="0" smtClean="0">
                <a:solidFill>
                  <a:srgbClr val="092869"/>
                </a:solidFill>
                <a:latin typeface="Arial" pitchFamily="34" charset="0"/>
                <a:cs typeface="Arial" pitchFamily="34" charset="0"/>
              </a:rPr>
              <a:t>Head of Engineering, Energy &amp; Sustainability</a:t>
            </a:r>
            <a:endParaRPr lang="en-GB" sz="1600" b="1" dirty="0">
              <a:solidFill>
                <a:srgbClr val="092869"/>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63888" y="2996952"/>
            <a:ext cx="3369893" cy="2456057"/>
          </a:xfrm>
          <a:prstGeom prst="rect">
            <a:avLst/>
          </a:prstGeom>
        </p:spPr>
        <p:txBody>
          <a:bodyPr wrap="square">
            <a:spAutoFit/>
          </a:bodyPr>
          <a:lstStyle/>
          <a:p>
            <a:pPr lvl="0">
              <a:spcBef>
                <a:spcPct val="20000"/>
              </a:spcBef>
              <a:defRPr/>
            </a:pPr>
            <a:r>
              <a:rPr lang="en-GB" sz="2400" b="1" dirty="0" smtClean="0">
                <a:solidFill>
                  <a:srgbClr val="092869"/>
                </a:solidFill>
                <a:latin typeface="Arial" pitchFamily="34" charset="0"/>
                <a:cs typeface="Arial" pitchFamily="34" charset="0"/>
              </a:rPr>
              <a:t>Climate change is the biggest global health threat of the 21st century.”</a:t>
            </a:r>
          </a:p>
          <a:p>
            <a:pPr lvl="0">
              <a:spcBef>
                <a:spcPct val="20000"/>
              </a:spcBef>
              <a:defRPr/>
            </a:pPr>
            <a:r>
              <a:rPr lang="en-GB" b="1" dirty="0" smtClean="0">
                <a:solidFill>
                  <a:srgbClr val="092869"/>
                </a:solidFill>
                <a:latin typeface="Arial" pitchFamily="34" charset="0"/>
                <a:cs typeface="Arial" pitchFamily="34" charset="0"/>
              </a:rPr>
              <a:t>UCL-Lancet Commission on Managing the Health Effects of Climate Change, 2009</a:t>
            </a:r>
          </a:p>
        </p:txBody>
      </p:sp>
      <p:sp>
        <p:nvSpPr>
          <p:cNvPr id="8" name="TextBox 7"/>
          <p:cNvSpPr txBox="1"/>
          <p:nvPr/>
        </p:nvSpPr>
        <p:spPr>
          <a:xfrm>
            <a:off x="-2052736" y="0"/>
            <a:ext cx="1728192" cy="646331"/>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Quote Page</a:t>
            </a:r>
          </a:p>
          <a:p>
            <a:r>
              <a:rPr lang="en-GB" b="1" dirty="0" smtClean="0">
                <a:solidFill>
                  <a:schemeClr val="bg1"/>
                </a:solidFill>
                <a:latin typeface="Arial" pitchFamily="34" charset="0"/>
                <a:cs typeface="Arial" pitchFamily="34" charset="0"/>
              </a:rPr>
              <a:t>Style</a:t>
            </a:r>
          </a:p>
        </p:txBody>
      </p:sp>
      <p:sp>
        <p:nvSpPr>
          <p:cNvPr id="10" name="Rectangle 9"/>
          <p:cNvSpPr/>
          <p:nvPr/>
        </p:nvSpPr>
        <p:spPr>
          <a:xfrm>
            <a:off x="323528" y="404664"/>
            <a:ext cx="7344816"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Climate Change and Healthcare</a:t>
            </a:r>
            <a:endParaRPr lang="en-GB" sz="3200" b="1" dirty="0">
              <a:solidFill>
                <a:srgbClr val="004380"/>
              </a:solidFill>
              <a:latin typeface="Helvetica" pitchFamily="2" charset="0"/>
              <a:cs typeface="Arial" pitchFamily="34" charset="0"/>
            </a:endParaRPr>
          </a:p>
        </p:txBody>
      </p:sp>
    </p:spTree>
    <p:extLst>
      <p:ext uri="{BB962C8B-B14F-4D97-AF65-F5344CB8AC3E}">
        <p14:creationId xmlns:p14="http://schemas.microsoft.com/office/powerpoint/2010/main" xmlns="" val="114183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23728" y="404664"/>
            <a:ext cx="5616624"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Climate Change in Scotland</a:t>
            </a:r>
            <a:endParaRPr lang="en-GB" sz="3200" b="1" dirty="0">
              <a:solidFill>
                <a:srgbClr val="004380"/>
              </a:solidFill>
              <a:latin typeface="Helvetica" pitchFamily="2" charset="0"/>
              <a:cs typeface="Arial" pitchFamily="34" charset="0"/>
            </a:endParaRPr>
          </a:p>
        </p:txBody>
      </p:sp>
      <p:pic>
        <p:nvPicPr>
          <p:cNvPr id="3" name="Picture 2" descr="Figure 4"/>
          <p:cNvPicPr>
            <a:picLocks noChangeAspect="1" noChangeArrowheads="1"/>
          </p:cNvPicPr>
          <p:nvPr/>
        </p:nvPicPr>
        <p:blipFill>
          <a:blip r:embed="rId3" cstate="print"/>
          <a:srcRect/>
          <a:stretch>
            <a:fillRect/>
          </a:stretch>
        </p:blipFill>
        <p:spPr bwMode="auto">
          <a:xfrm>
            <a:off x="1547664" y="1412776"/>
            <a:ext cx="6480720" cy="5058889"/>
          </a:xfrm>
          <a:prstGeom prst="rect">
            <a:avLst/>
          </a:prstGeom>
          <a:noFill/>
          <a:ln>
            <a:solidFill>
              <a:srgbClr val="0066CC"/>
            </a:solidFill>
          </a:ln>
        </p:spPr>
      </p:pic>
      <p:sp>
        <p:nvSpPr>
          <p:cNvPr id="4" name="TextBox 3"/>
          <p:cNvSpPr txBox="1"/>
          <p:nvPr/>
        </p:nvSpPr>
        <p:spPr>
          <a:xfrm>
            <a:off x="539552" y="2636912"/>
            <a:ext cx="3744416" cy="2462213"/>
          </a:xfrm>
          <a:prstGeom prst="rect">
            <a:avLst/>
          </a:prstGeom>
          <a:solidFill>
            <a:schemeClr val="accent2">
              <a:lumMod val="60000"/>
              <a:lumOff val="40000"/>
            </a:schemeClr>
          </a:solidFill>
          <a:ln>
            <a:solidFill>
              <a:srgbClr val="0066CC"/>
            </a:solidFill>
          </a:ln>
        </p:spPr>
        <p:txBody>
          <a:bodyPr wrap="square" rtlCol="0">
            <a:spAutoFit/>
          </a:bodyPr>
          <a:lstStyle/>
          <a:p>
            <a:r>
              <a:rPr lang="en-GB" sz="2000" b="1" dirty="0" smtClean="0">
                <a:latin typeface="+mn-lt"/>
              </a:rPr>
              <a:t>Hotter, drier summers (risk of </a:t>
            </a:r>
            <a:r>
              <a:rPr lang="en-GB" sz="2000" b="1" dirty="0" err="1" smtClean="0">
                <a:latin typeface="+mn-lt"/>
              </a:rPr>
              <a:t>heatwave</a:t>
            </a:r>
            <a:r>
              <a:rPr lang="en-GB" sz="2000" b="1" dirty="0" smtClean="0">
                <a:latin typeface="+mn-lt"/>
              </a:rPr>
              <a:t>./ drought)</a:t>
            </a:r>
          </a:p>
          <a:p>
            <a:endParaRPr lang="en-GB" sz="2000" b="1" dirty="0" smtClean="0">
              <a:latin typeface="+mn-lt"/>
            </a:endParaRPr>
          </a:p>
          <a:p>
            <a:r>
              <a:rPr lang="en-GB" sz="2000" b="1" dirty="0" smtClean="0">
                <a:latin typeface="+mn-lt"/>
              </a:rPr>
              <a:t>Milder, wetter winters (risk of flooding)</a:t>
            </a:r>
          </a:p>
          <a:p>
            <a:endParaRPr lang="en-GB" sz="2000" b="1" dirty="0" smtClean="0">
              <a:latin typeface="+mn-lt"/>
            </a:endParaRPr>
          </a:p>
          <a:p>
            <a:r>
              <a:rPr lang="en-GB" sz="2000" b="1" dirty="0" smtClean="0">
                <a:latin typeface="+mn-lt"/>
              </a:rPr>
              <a:t>More extreme weather events</a:t>
            </a:r>
          </a:p>
          <a:p>
            <a:endParaRPr lang="en-GB" dirty="0"/>
          </a:p>
        </p:txBody>
      </p:sp>
      <p:grpSp>
        <p:nvGrpSpPr>
          <p:cNvPr id="5" name="Group 10"/>
          <p:cNvGrpSpPr/>
          <p:nvPr/>
        </p:nvGrpSpPr>
        <p:grpSpPr>
          <a:xfrm>
            <a:off x="2483768" y="1379091"/>
            <a:ext cx="5904656" cy="2769989"/>
            <a:chOff x="2483768" y="1379091"/>
            <a:chExt cx="5904656" cy="2769989"/>
          </a:xfrm>
        </p:grpSpPr>
        <p:sp>
          <p:nvSpPr>
            <p:cNvPr id="6" name="TextBox 5"/>
            <p:cNvSpPr txBox="1"/>
            <p:nvPr/>
          </p:nvSpPr>
          <p:spPr>
            <a:xfrm>
              <a:off x="4644008" y="1379091"/>
              <a:ext cx="3744416" cy="2769989"/>
            </a:xfrm>
            <a:prstGeom prst="rect">
              <a:avLst/>
            </a:prstGeom>
            <a:solidFill>
              <a:srgbClr val="FFC000"/>
            </a:solidFill>
            <a:ln>
              <a:solidFill>
                <a:srgbClr val="0066CC"/>
              </a:solidFill>
            </a:ln>
          </p:spPr>
          <p:txBody>
            <a:bodyPr wrap="square" rtlCol="0">
              <a:spAutoFit/>
            </a:bodyPr>
            <a:lstStyle/>
            <a:p>
              <a:r>
                <a:rPr lang="en-GB" sz="2000" b="1" dirty="0" smtClean="0">
                  <a:latin typeface="+mn-lt"/>
                </a:rPr>
                <a:t>Adverse health impacts</a:t>
              </a:r>
            </a:p>
            <a:p>
              <a:endParaRPr lang="en-GB" sz="2000" b="1" dirty="0" smtClean="0">
                <a:latin typeface="+mn-lt"/>
              </a:endParaRPr>
            </a:p>
            <a:p>
              <a:r>
                <a:rPr lang="en-GB" sz="2000" b="1" dirty="0" smtClean="0">
                  <a:latin typeface="+mn-lt"/>
                </a:rPr>
                <a:t>Building damage</a:t>
              </a:r>
            </a:p>
            <a:p>
              <a:endParaRPr lang="en-GB" sz="2000" b="1" dirty="0" smtClean="0">
                <a:latin typeface="+mn-lt"/>
              </a:endParaRPr>
            </a:p>
            <a:p>
              <a:r>
                <a:rPr lang="en-GB" sz="2000" b="1" dirty="0" smtClean="0">
                  <a:latin typeface="+mn-lt"/>
                </a:rPr>
                <a:t>Crop damage</a:t>
              </a:r>
            </a:p>
            <a:p>
              <a:endParaRPr lang="en-GB" sz="2000" b="1" dirty="0" smtClean="0">
                <a:latin typeface="+mn-lt"/>
              </a:endParaRPr>
            </a:p>
            <a:p>
              <a:r>
                <a:rPr lang="en-GB" sz="2000" b="1" dirty="0" smtClean="0">
                  <a:latin typeface="+mn-lt"/>
                </a:rPr>
                <a:t>Increased costs (insurance, fuel poverty)</a:t>
              </a:r>
            </a:p>
            <a:p>
              <a:endParaRPr lang="en-GB" dirty="0"/>
            </a:p>
          </p:txBody>
        </p:sp>
        <p:sp>
          <p:nvSpPr>
            <p:cNvPr id="7" name="Bent Arrow 6"/>
            <p:cNvSpPr/>
            <p:nvPr/>
          </p:nvSpPr>
          <p:spPr bwMode="auto">
            <a:xfrm>
              <a:off x="2483768" y="1772816"/>
              <a:ext cx="2160240" cy="864096"/>
            </a:xfrm>
            <a:prstGeom prst="bentArrow">
              <a:avLst>
                <a:gd name="adj1" fmla="val 25000"/>
                <a:gd name="adj2" fmla="val 25000"/>
                <a:gd name="adj3" fmla="val 25000"/>
                <a:gd name="adj4" fmla="val 43750"/>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80000"/>
                </a:lnSpc>
                <a:spcBef>
                  <a:spcPct val="20000"/>
                </a:spcBef>
                <a:spcAft>
                  <a:spcPct val="0"/>
                </a:spcAft>
                <a:buClrTx/>
                <a:buSzTx/>
                <a:buFontTx/>
                <a:buChar char="•"/>
                <a:tabLst/>
              </a:pPr>
              <a:endParaRPr kumimoji="0" lang="en-GB" sz="1800" b="0" i="0" u="none" strike="noStrike" cap="none" normalizeH="0" baseline="0" smtClean="0">
                <a:ln>
                  <a:noFill/>
                </a:ln>
                <a:solidFill>
                  <a:schemeClr val="bg2"/>
                </a:solidFill>
                <a:effectLst/>
                <a:latin typeface="Arial" charset="0"/>
              </a:endParaRPr>
            </a:p>
          </p:txBody>
        </p:sp>
      </p:grpSp>
      <p:grpSp>
        <p:nvGrpSpPr>
          <p:cNvPr id="8" name="Group 13"/>
          <p:cNvGrpSpPr/>
          <p:nvPr/>
        </p:nvGrpSpPr>
        <p:grpSpPr>
          <a:xfrm>
            <a:off x="2483768" y="5119092"/>
            <a:ext cx="5904656" cy="1125771"/>
            <a:chOff x="2483768" y="5119092"/>
            <a:chExt cx="5904656" cy="1125771"/>
          </a:xfrm>
        </p:grpSpPr>
        <p:sp>
          <p:nvSpPr>
            <p:cNvPr id="9" name="TextBox 8"/>
            <p:cNvSpPr txBox="1"/>
            <p:nvPr/>
          </p:nvSpPr>
          <p:spPr>
            <a:xfrm>
              <a:off x="4644008" y="5229200"/>
              <a:ext cx="3744416" cy="1015663"/>
            </a:xfrm>
            <a:prstGeom prst="rect">
              <a:avLst/>
            </a:prstGeom>
            <a:solidFill>
              <a:srgbClr val="92D050"/>
            </a:solidFill>
            <a:ln>
              <a:solidFill>
                <a:srgbClr val="0066CC"/>
              </a:solidFill>
            </a:ln>
          </p:spPr>
          <p:txBody>
            <a:bodyPr wrap="square" rtlCol="0">
              <a:spAutoFit/>
            </a:bodyPr>
            <a:lstStyle/>
            <a:p>
              <a:r>
                <a:rPr lang="en-GB" sz="2000" b="1" dirty="0" smtClean="0">
                  <a:latin typeface="+mn-lt"/>
                </a:rPr>
                <a:t>Longer growing seasons</a:t>
              </a:r>
            </a:p>
            <a:p>
              <a:endParaRPr lang="en-GB" sz="2000" b="1" dirty="0" smtClean="0">
                <a:latin typeface="+mn-lt"/>
              </a:endParaRPr>
            </a:p>
            <a:p>
              <a:r>
                <a:rPr lang="en-GB" sz="2000" b="1" dirty="0" smtClean="0">
                  <a:latin typeface="+mn-lt"/>
                </a:rPr>
                <a:t>Increased tourism</a:t>
              </a:r>
            </a:p>
          </p:txBody>
        </p:sp>
        <p:sp>
          <p:nvSpPr>
            <p:cNvPr id="10" name="Bent Arrow 9"/>
            <p:cNvSpPr/>
            <p:nvPr/>
          </p:nvSpPr>
          <p:spPr bwMode="auto">
            <a:xfrm>
              <a:off x="2483768" y="5119092"/>
              <a:ext cx="2160240" cy="864096"/>
            </a:xfrm>
            <a:prstGeom prst="bentArrow">
              <a:avLst>
                <a:gd name="adj1" fmla="val 25000"/>
                <a:gd name="adj2" fmla="val 24265"/>
                <a:gd name="adj3" fmla="val 25000"/>
                <a:gd name="adj4" fmla="val 42280"/>
              </a:avLst>
            </a:prstGeom>
            <a:solidFill>
              <a:schemeClr val="accent6">
                <a:lumMod val="75000"/>
              </a:schemeClr>
            </a:solidFill>
            <a:ln w="9525" cap="flat" cmpd="sng" algn="ctr">
              <a:noFill/>
              <a:prstDash val="solid"/>
              <a:round/>
              <a:headEnd type="none" w="med" len="med"/>
              <a:tailEnd type="none" w="med" len="med"/>
            </a:ln>
            <a:effectLst/>
            <a:scene3d>
              <a:camera prst="orthographicFront">
                <a:rot lat="10800000" lon="0" rev="0"/>
              </a:camera>
              <a:lightRig rig="threePt" dir="t"/>
            </a:scene3d>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80000"/>
                </a:lnSpc>
                <a:spcBef>
                  <a:spcPct val="20000"/>
                </a:spcBef>
                <a:spcAft>
                  <a:spcPct val="0"/>
                </a:spcAft>
                <a:buClrTx/>
                <a:buSzTx/>
                <a:buFontTx/>
                <a:buChar char="•"/>
                <a:tabLst/>
              </a:pPr>
              <a:endParaRPr kumimoji="0" lang="en-GB" sz="1800" b="0" i="0" u="none" strike="noStrike" cap="none" normalizeH="0" baseline="0" smtClean="0">
                <a:ln>
                  <a:noFill/>
                </a:ln>
                <a:solidFill>
                  <a:schemeClr val="bg2"/>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23728" y="404664"/>
            <a:ext cx="5616624" cy="1077218"/>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It’s Not Just About Carbon....</a:t>
            </a:r>
            <a:endParaRPr lang="en-GB" sz="3200" b="1" dirty="0">
              <a:solidFill>
                <a:srgbClr val="004380"/>
              </a:solidFill>
              <a:latin typeface="Helvetica" pitchFamily="2" charset="0"/>
              <a:cs typeface="Arial" pitchFamily="34" charset="0"/>
            </a:endParaRPr>
          </a:p>
        </p:txBody>
      </p:sp>
      <p:pic>
        <p:nvPicPr>
          <p:cNvPr id="3" name="Picture 2" descr="rising prices.jpg"/>
          <p:cNvPicPr>
            <a:picLocks noChangeAspect="1"/>
          </p:cNvPicPr>
          <p:nvPr/>
        </p:nvPicPr>
        <p:blipFill>
          <a:blip r:embed="rId3" cstate="print"/>
          <a:stretch>
            <a:fillRect/>
          </a:stretch>
        </p:blipFill>
        <p:spPr>
          <a:xfrm>
            <a:off x="323529" y="1556792"/>
            <a:ext cx="2763378" cy="1785039"/>
          </a:xfrm>
          <a:prstGeom prst="rect">
            <a:avLst/>
          </a:prstGeom>
          <a:ln>
            <a:solidFill>
              <a:srgbClr val="0066CC"/>
            </a:solidFill>
          </a:ln>
        </p:spPr>
      </p:pic>
      <p:pic>
        <p:nvPicPr>
          <p:cNvPr id="5" name="Picture 8" descr="https://peopleandnature.files.wordpress.com/2012/03/iraq-oil-burning.jpg">
            <a:hlinkClick r:id="rId4"/>
          </p:cNvPr>
          <p:cNvPicPr>
            <a:picLocks noChangeAspect="1" noChangeArrowheads="1"/>
          </p:cNvPicPr>
          <p:nvPr/>
        </p:nvPicPr>
        <p:blipFill>
          <a:blip r:embed="rId5" cstate="print"/>
          <a:srcRect/>
          <a:stretch>
            <a:fillRect/>
          </a:stretch>
        </p:blipFill>
        <p:spPr bwMode="auto">
          <a:xfrm>
            <a:off x="3345628" y="1556792"/>
            <a:ext cx="2594524" cy="1800200"/>
          </a:xfrm>
          <a:prstGeom prst="rect">
            <a:avLst/>
          </a:prstGeom>
          <a:noFill/>
          <a:ln>
            <a:solidFill>
              <a:srgbClr val="0066CC"/>
            </a:solidFill>
          </a:ln>
        </p:spPr>
      </p:pic>
      <p:pic>
        <p:nvPicPr>
          <p:cNvPr id="6" name="Picture 10" descr="http://www.iss.europa.eu/uploads/pics/Energy_Security_01.jpg">
            <a:hlinkClick r:id="rId6"/>
          </p:cNvPr>
          <p:cNvPicPr>
            <a:picLocks noChangeAspect="1" noChangeArrowheads="1"/>
          </p:cNvPicPr>
          <p:nvPr/>
        </p:nvPicPr>
        <p:blipFill>
          <a:blip r:embed="rId7" cstate="print"/>
          <a:srcRect/>
          <a:stretch>
            <a:fillRect/>
          </a:stretch>
        </p:blipFill>
        <p:spPr bwMode="auto">
          <a:xfrm>
            <a:off x="6156176" y="1556792"/>
            <a:ext cx="2571922" cy="1872208"/>
          </a:xfrm>
          <a:prstGeom prst="rect">
            <a:avLst/>
          </a:prstGeom>
          <a:noFill/>
          <a:ln>
            <a:solidFill>
              <a:srgbClr val="0066CC"/>
            </a:solidFill>
          </a:ln>
        </p:spPr>
      </p:pic>
      <p:pic>
        <p:nvPicPr>
          <p:cNvPr id="8" name="Picture 7"/>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a:off x="146213" y="4221088"/>
            <a:ext cx="2625587" cy="1872208"/>
          </a:xfrm>
          <a:prstGeom prst="rect">
            <a:avLst/>
          </a:prstGeom>
          <a:ln>
            <a:solidFill>
              <a:srgbClr val="0066CC"/>
            </a:solidFill>
          </a:ln>
        </p:spPr>
      </p:pic>
      <p:pic>
        <p:nvPicPr>
          <p:cNvPr id="9" name="Picture 2"/>
          <p:cNvPicPr>
            <a:picLocks noChangeAspect="1" noChangeArrowheads="1"/>
          </p:cNvPicPr>
          <p:nvPr/>
        </p:nvPicPr>
        <p:blipFill>
          <a:blip r:embed="rId9" cstate="print">
            <a:extLst>
              <a:ext uri="{28A0092B-C50C-407E-A947-70E740481C1C}">
                <a14:useLocalDpi xmlns="" xmlns:a14="http://schemas.microsoft.com/office/drawing/2010/main"/>
              </a:ext>
            </a:extLst>
          </a:blip>
          <a:srcRect/>
          <a:stretch>
            <a:fillRect/>
          </a:stretch>
        </p:blipFill>
        <p:spPr bwMode="auto">
          <a:xfrm>
            <a:off x="2915816" y="4221089"/>
            <a:ext cx="3118778" cy="1872208"/>
          </a:xfrm>
          <a:prstGeom prst="rect">
            <a:avLst/>
          </a:prstGeom>
          <a:noFill/>
          <a:ln>
            <a:solidFill>
              <a:srgbClr val="0066C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11"/>
          <p:cNvPicPr>
            <a:picLocks noChangeAspect="1" noChangeArrowheads="1"/>
          </p:cNvPicPr>
          <p:nvPr/>
        </p:nvPicPr>
        <p:blipFill>
          <a:blip r:embed="rId10" cstate="print"/>
          <a:srcRect/>
          <a:stretch>
            <a:fillRect/>
          </a:stretch>
        </p:blipFill>
        <p:spPr bwMode="auto">
          <a:xfrm>
            <a:off x="6228184" y="4221088"/>
            <a:ext cx="2780941" cy="1872208"/>
          </a:xfrm>
          <a:prstGeom prst="rect">
            <a:avLst/>
          </a:prstGeom>
          <a:noFill/>
          <a:ln w="28575">
            <a:solidFill>
              <a:srgbClr val="0066CC"/>
            </a:solidFill>
            <a:miter lim="800000"/>
            <a:headEnd/>
            <a:tailEnd/>
          </a:ln>
          <a:effectLst/>
        </p:spPr>
      </p:pic>
      <p:pic>
        <p:nvPicPr>
          <p:cNvPr id="7" name="Picture 14" descr="http://www.clickonwales.org/wp-content/uploads/EU-Scotland-UK-flags.jpg">
            <a:hlinkClick r:id="rId11"/>
          </p:cNvPr>
          <p:cNvPicPr>
            <a:picLocks noChangeAspect="1" noChangeArrowheads="1"/>
          </p:cNvPicPr>
          <p:nvPr/>
        </p:nvPicPr>
        <p:blipFill>
          <a:blip r:embed="rId12" cstate="print"/>
          <a:srcRect/>
          <a:stretch>
            <a:fillRect/>
          </a:stretch>
        </p:blipFill>
        <p:spPr bwMode="auto">
          <a:xfrm>
            <a:off x="1835696" y="2060848"/>
            <a:ext cx="5400600" cy="3058003"/>
          </a:xfrm>
          <a:prstGeom prst="rect">
            <a:avLst/>
          </a:prstGeom>
          <a:noFill/>
          <a:ln>
            <a:solidFill>
              <a:srgbClr val="0066CC"/>
            </a:solidFill>
          </a:ln>
        </p:spPr>
      </p:pic>
      <p:sp>
        <p:nvSpPr>
          <p:cNvPr id="11" name="Multiply 10"/>
          <p:cNvSpPr/>
          <p:nvPr/>
        </p:nvSpPr>
        <p:spPr>
          <a:xfrm>
            <a:off x="2339752" y="2060848"/>
            <a:ext cx="2376264" cy="2232248"/>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1052736"/>
            <a:ext cx="8640960" cy="6001643"/>
          </a:xfrm>
          <a:prstGeom prst="rect">
            <a:avLst/>
          </a:prstGeom>
        </p:spPr>
        <p:txBody>
          <a:bodyPr wrap="square">
            <a:spAutoFit/>
          </a:bodyPr>
          <a:lstStyle/>
          <a:p>
            <a:pPr marL="361950" indent="-361950">
              <a:buClr>
                <a:srgbClr val="0096DC"/>
              </a:buClr>
            </a:pPr>
            <a:r>
              <a:rPr lang="en-GB" sz="2400" dirty="0" smtClean="0">
                <a:solidFill>
                  <a:srgbClr val="009999"/>
                </a:solidFill>
                <a:latin typeface="Arial" pitchFamily="34" charset="0"/>
                <a:cs typeface="Arial" pitchFamily="34" charset="0"/>
              </a:rPr>
              <a:t>Direct Impacts (not including public health)</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c. 160,000 employees (c. 6% of Scotland’s workforce)</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&gt; 4.6 million m</a:t>
            </a:r>
            <a:r>
              <a:rPr lang="en-GB" sz="2400" baseline="30000" dirty="0" smtClean="0">
                <a:solidFill>
                  <a:srgbClr val="004380"/>
                </a:solidFill>
                <a:latin typeface="Arial" pitchFamily="34" charset="0"/>
                <a:cs typeface="Arial" pitchFamily="34" charset="0"/>
              </a:rPr>
              <a:t>2</a:t>
            </a:r>
            <a:r>
              <a:rPr lang="en-GB" sz="2400" dirty="0" smtClean="0">
                <a:solidFill>
                  <a:srgbClr val="004380"/>
                </a:solidFill>
                <a:latin typeface="Arial" pitchFamily="34" charset="0"/>
                <a:cs typeface="Arial" pitchFamily="34" charset="0"/>
              </a:rPr>
              <a:t> estate</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Energy consumption around 1.8 </a:t>
            </a:r>
            <a:r>
              <a:rPr lang="en-GB" sz="2400" dirty="0" err="1" smtClean="0">
                <a:solidFill>
                  <a:srgbClr val="004380"/>
                </a:solidFill>
                <a:latin typeface="Arial" pitchFamily="34" charset="0"/>
                <a:cs typeface="Arial" pitchFamily="34" charset="0"/>
              </a:rPr>
              <a:t>TWh</a:t>
            </a:r>
            <a:r>
              <a:rPr lang="en-GB" sz="2400" dirty="0" smtClean="0">
                <a:solidFill>
                  <a:srgbClr val="004380"/>
                </a:solidFill>
                <a:latin typeface="Arial" pitchFamily="34" charset="0"/>
                <a:cs typeface="Arial" pitchFamily="34" charset="0"/>
              </a:rPr>
              <a:t> p.a.</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Direct greenhouse gas emissions around 650,000 tCO</a:t>
            </a:r>
            <a:r>
              <a:rPr lang="en-GB" sz="2400" baseline="-25000" dirty="0" smtClean="0">
                <a:solidFill>
                  <a:srgbClr val="004380"/>
                </a:solidFill>
                <a:latin typeface="Arial" pitchFamily="34" charset="0"/>
                <a:cs typeface="Arial" pitchFamily="34" charset="0"/>
              </a:rPr>
              <a:t>2</a:t>
            </a:r>
            <a:r>
              <a:rPr lang="en-GB" sz="2400" dirty="0" smtClean="0">
                <a:solidFill>
                  <a:srgbClr val="004380"/>
                </a:solidFill>
                <a:latin typeface="Arial" pitchFamily="34" charset="0"/>
                <a:cs typeface="Arial" pitchFamily="34" charset="0"/>
              </a:rPr>
              <a:t>e p.a. (c. 1.4% of Scotland’s total greenhouse gas emissions</a:t>
            </a:r>
            <a:r>
              <a:rPr lang="en-GB" sz="2400" dirty="0" smtClean="0">
                <a:solidFill>
                  <a:srgbClr val="004380"/>
                </a:solidFill>
                <a:latin typeface="Arial" pitchFamily="34" charset="0"/>
                <a:cs typeface="Arial" pitchFamily="34" charset="0"/>
              </a:rPr>
              <a:t>)</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Annual energy bill c £100M (+CRC, + EU ETS)</a:t>
            </a:r>
            <a:endParaRPr lang="en-GB" sz="2400" dirty="0" smtClean="0">
              <a:solidFill>
                <a:srgbClr val="004380"/>
              </a:solidFill>
              <a:latin typeface="Arial" pitchFamily="34" charset="0"/>
              <a:cs typeface="Arial" pitchFamily="34" charset="0"/>
            </a:endParaRP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Annual waste </a:t>
            </a:r>
            <a:r>
              <a:rPr lang="en-GB" sz="2400" dirty="0" err="1" smtClean="0">
                <a:solidFill>
                  <a:srgbClr val="004380"/>
                </a:solidFill>
                <a:latin typeface="Arial" pitchFamily="34" charset="0"/>
                <a:cs typeface="Arial" pitchFamily="34" charset="0"/>
              </a:rPr>
              <a:t>arisings</a:t>
            </a:r>
            <a:r>
              <a:rPr lang="en-GB" sz="2400" dirty="0" smtClean="0">
                <a:solidFill>
                  <a:srgbClr val="004380"/>
                </a:solidFill>
                <a:latin typeface="Arial" pitchFamily="34" charset="0"/>
                <a:cs typeface="Arial" pitchFamily="34" charset="0"/>
              </a:rPr>
              <a:t> around 50,000 tonnes p.a.</a:t>
            </a:r>
          </a:p>
          <a:p>
            <a:pPr marL="361950" indent="-361950">
              <a:buClr>
                <a:srgbClr val="009999"/>
              </a:buClr>
            </a:pPr>
            <a:r>
              <a:rPr lang="en-GB" sz="2400" dirty="0" smtClean="0">
                <a:solidFill>
                  <a:srgbClr val="009999"/>
                </a:solidFill>
                <a:latin typeface="Arial" pitchFamily="34" charset="0"/>
                <a:cs typeface="Arial" pitchFamily="34" charset="0"/>
              </a:rPr>
              <a:t>Indirect Impacts</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Supply chain emissions</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Staff, patient and visitor travel</a:t>
            </a: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Biodiversity and </a:t>
            </a:r>
            <a:r>
              <a:rPr lang="en-GB" sz="2400" dirty="0" err="1" smtClean="0">
                <a:solidFill>
                  <a:srgbClr val="004380"/>
                </a:solidFill>
                <a:latin typeface="Arial" pitchFamily="34" charset="0"/>
                <a:cs typeface="Arial" pitchFamily="34" charset="0"/>
              </a:rPr>
              <a:t>greenspace</a:t>
            </a:r>
            <a:endParaRPr lang="en-GB" sz="2400" dirty="0" smtClean="0">
              <a:solidFill>
                <a:srgbClr val="004380"/>
              </a:solidFill>
              <a:latin typeface="Arial" pitchFamily="34" charset="0"/>
              <a:cs typeface="Arial" pitchFamily="34" charset="0"/>
            </a:endParaRPr>
          </a:p>
          <a:p>
            <a:pPr marL="819150" lvl="1"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Corporate Social Responsibility</a:t>
            </a:r>
          </a:p>
          <a:p>
            <a:pPr marL="361950" indent="-361950">
              <a:buClr>
                <a:srgbClr val="0096DC"/>
              </a:buClr>
              <a:buFont typeface="Arial" pitchFamily="34" charset="0"/>
              <a:buChar char="•"/>
            </a:pPr>
            <a:endParaRPr lang="en-GB" sz="2400" dirty="0" smtClean="0">
              <a:solidFill>
                <a:srgbClr val="004380"/>
              </a:solidFill>
              <a:latin typeface="Arial" pitchFamily="34" charset="0"/>
              <a:cs typeface="Arial" pitchFamily="34" charset="0"/>
            </a:endParaRPr>
          </a:p>
          <a:p>
            <a:pPr marL="361950" indent="-361950">
              <a:buClr>
                <a:srgbClr val="0096DC"/>
              </a:buClr>
              <a:buFont typeface="Arial" pitchFamily="34" charset="0"/>
              <a:buChar char="•"/>
            </a:pPr>
            <a:endParaRPr lang="en-GB" sz="2400" dirty="0" smtClean="0">
              <a:solidFill>
                <a:srgbClr val="004380"/>
              </a:solidFill>
              <a:latin typeface="Arial" pitchFamily="34" charset="0"/>
              <a:cs typeface="Arial" pitchFamily="34" charset="0"/>
            </a:endParaRPr>
          </a:p>
        </p:txBody>
      </p:sp>
      <p:sp>
        <p:nvSpPr>
          <p:cNvPr id="5" name="Rectangle 4"/>
          <p:cNvSpPr/>
          <p:nvPr/>
        </p:nvSpPr>
        <p:spPr>
          <a:xfrm>
            <a:off x="323528" y="404664"/>
            <a:ext cx="7416824" cy="584775"/>
          </a:xfrm>
          <a:prstGeom prst="rect">
            <a:avLst/>
          </a:prstGeom>
        </p:spPr>
        <p:txBody>
          <a:bodyPr wrap="square">
            <a:spAutoFit/>
          </a:bodyPr>
          <a:lstStyle/>
          <a:p>
            <a:r>
              <a:rPr lang="en-GB" sz="3200" b="1" dirty="0" err="1" smtClean="0">
                <a:solidFill>
                  <a:srgbClr val="004380"/>
                </a:solidFill>
                <a:latin typeface="Helvetica" pitchFamily="2" charset="0"/>
                <a:cs typeface="Arial" pitchFamily="34" charset="0"/>
              </a:rPr>
              <a:t>NHSScotland’s</a:t>
            </a:r>
            <a:r>
              <a:rPr lang="en-GB" sz="3200" b="1" dirty="0" smtClean="0">
                <a:solidFill>
                  <a:srgbClr val="004380"/>
                </a:solidFill>
                <a:latin typeface="Helvetica" pitchFamily="2" charset="0"/>
                <a:cs typeface="Arial" pitchFamily="34" charset="0"/>
              </a:rPr>
              <a:t> </a:t>
            </a:r>
            <a:r>
              <a:rPr lang="en-GB" sz="3200" b="1" dirty="0" smtClean="0">
                <a:solidFill>
                  <a:srgbClr val="004380"/>
                </a:solidFill>
                <a:latin typeface="Helvetica" pitchFamily="2" charset="0"/>
                <a:cs typeface="Arial" pitchFamily="34" charset="0"/>
              </a:rPr>
              <a:t>Impact</a:t>
            </a:r>
            <a:endParaRPr lang="en-GB" sz="3200" b="1" dirty="0">
              <a:solidFill>
                <a:srgbClr val="004380"/>
              </a:solidFill>
              <a:latin typeface="Helvetica" pitchFamily="2" charset="0"/>
              <a:cs typeface="Arial" pitchFamily="34" charset="0"/>
            </a:endParaRPr>
          </a:p>
        </p:txBody>
      </p:sp>
      <p:sp>
        <p:nvSpPr>
          <p:cNvPr id="11" name="Rectangle 10"/>
          <p:cNvSpPr/>
          <p:nvPr/>
        </p:nvSpPr>
        <p:spPr>
          <a:xfrm>
            <a:off x="-2340768" y="1700808"/>
            <a:ext cx="2088232" cy="1077218"/>
          </a:xfrm>
          <a:prstGeom prst="rect">
            <a:avLst/>
          </a:prstGeom>
        </p:spPr>
        <p:txBody>
          <a:bodyPr wrap="square">
            <a:spAutoFit/>
          </a:bodyPr>
          <a:lstStyle/>
          <a:p>
            <a:pPr algn="r"/>
            <a:r>
              <a:rPr lang="en-GB" sz="1600" b="1" dirty="0" smtClean="0">
                <a:solidFill>
                  <a:srgbClr val="FF0000"/>
                </a:solidFill>
                <a:latin typeface="Arial" pitchFamily="34" charset="0"/>
                <a:cs typeface="Arial" pitchFamily="34" charset="0"/>
              </a:rPr>
              <a:t>N.B.</a:t>
            </a:r>
          </a:p>
          <a:p>
            <a:pPr algn="r"/>
            <a:r>
              <a:rPr lang="en-GB" sz="1600" b="1" dirty="0" smtClean="0">
                <a:solidFill>
                  <a:srgbClr val="FF0000"/>
                </a:solidFill>
                <a:latin typeface="Arial" pitchFamily="34" charset="0"/>
                <a:cs typeface="Arial" pitchFamily="34" charset="0"/>
              </a:rPr>
              <a:t>Body Copy always uses Dark Blue NHS colour.</a:t>
            </a:r>
            <a:endParaRPr lang="en-GB" sz="1600" dirty="0">
              <a:solidFill>
                <a:srgbClr val="FF0000"/>
              </a:solidFill>
            </a:endParaRPr>
          </a:p>
        </p:txBody>
      </p:sp>
      <p:sp>
        <p:nvSpPr>
          <p:cNvPr id="13" name="TextBox 12"/>
          <p:cNvSpPr txBox="1"/>
          <p:nvPr/>
        </p:nvSpPr>
        <p:spPr>
          <a:xfrm>
            <a:off x="-2052736" y="0"/>
            <a:ext cx="1728192" cy="923330"/>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Slide style containing only text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79712" y="404664"/>
            <a:ext cx="6120680"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Legislation and Policy Drivers</a:t>
            </a:r>
            <a:endParaRPr lang="en-GB" sz="3200" b="1" dirty="0">
              <a:solidFill>
                <a:srgbClr val="004380"/>
              </a:solidFill>
              <a:latin typeface="Helvetica" pitchFamily="2" charset="0"/>
              <a:cs typeface="Arial" pitchFamily="34" charset="0"/>
            </a:endParaRPr>
          </a:p>
        </p:txBody>
      </p:sp>
      <p:pic>
        <p:nvPicPr>
          <p:cNvPr id="23555" name="Picture 3"/>
          <p:cNvPicPr>
            <a:picLocks noChangeAspect="1" noChangeArrowheads="1"/>
          </p:cNvPicPr>
          <p:nvPr/>
        </p:nvPicPr>
        <p:blipFill>
          <a:blip r:embed="rId3" cstate="print"/>
          <a:srcRect/>
          <a:stretch>
            <a:fillRect/>
          </a:stretch>
        </p:blipFill>
        <p:spPr bwMode="auto">
          <a:xfrm rot="-960000">
            <a:off x="688759" y="1697479"/>
            <a:ext cx="3294366" cy="4680521"/>
          </a:xfrm>
          <a:prstGeom prst="rect">
            <a:avLst/>
          </a:prstGeom>
          <a:noFill/>
          <a:ln w="9525">
            <a:solidFill>
              <a:schemeClr val="accent1">
                <a:shade val="50000"/>
              </a:schemeClr>
            </a:solidFill>
            <a:miter lim="800000"/>
            <a:headEnd/>
            <a:tailEnd/>
          </a:ln>
        </p:spPr>
      </p:pic>
      <p:pic>
        <p:nvPicPr>
          <p:cNvPr id="23556" name="Picture 4"/>
          <p:cNvPicPr>
            <a:picLocks noChangeAspect="1" noChangeArrowheads="1"/>
          </p:cNvPicPr>
          <p:nvPr/>
        </p:nvPicPr>
        <p:blipFill>
          <a:blip r:embed="rId4" cstate="print"/>
          <a:srcRect l="57522" t="9038" r="22000" b="13702"/>
          <a:stretch>
            <a:fillRect/>
          </a:stretch>
        </p:blipFill>
        <p:spPr bwMode="auto">
          <a:xfrm>
            <a:off x="2411760" y="1268760"/>
            <a:ext cx="3397222" cy="4680520"/>
          </a:xfrm>
          <a:prstGeom prst="rect">
            <a:avLst/>
          </a:prstGeom>
          <a:noFill/>
          <a:ln w="9525">
            <a:solidFill>
              <a:schemeClr val="accent1">
                <a:shade val="50000"/>
              </a:schemeClr>
            </a:solidFill>
            <a:miter lim="800000"/>
            <a:headEnd/>
            <a:tailEnd/>
          </a:ln>
        </p:spPr>
      </p:pic>
      <p:sp>
        <p:nvSpPr>
          <p:cNvPr id="13" name="Right Arrow 12"/>
          <p:cNvSpPr/>
          <p:nvPr/>
        </p:nvSpPr>
        <p:spPr>
          <a:xfrm>
            <a:off x="6156176" y="2564904"/>
            <a:ext cx="1224136" cy="194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380312" y="2723436"/>
            <a:ext cx="1080120" cy="1569660"/>
          </a:xfrm>
          <a:prstGeom prst="rect">
            <a:avLst/>
          </a:prstGeom>
          <a:noFill/>
        </p:spPr>
        <p:txBody>
          <a:bodyPr wrap="square" lIns="91440" tIns="45720" rIns="91440" bIns="45720">
            <a:spAutoFit/>
          </a:bodyPr>
          <a:lstStyle/>
          <a:p>
            <a:pPr algn="ctr"/>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26439" y="1484784"/>
            <a:ext cx="7661985" cy="5301208"/>
          </a:xfrm>
          <a:prstGeom prst="rect">
            <a:avLst/>
          </a:prstGeom>
          <a:noFill/>
          <a:ln w="9525">
            <a:noFill/>
            <a:miter lim="800000"/>
            <a:headEnd/>
            <a:tailEnd/>
          </a:ln>
        </p:spPr>
      </p:pic>
      <p:sp>
        <p:nvSpPr>
          <p:cNvPr id="8" name="Rectangle 7"/>
          <p:cNvSpPr/>
          <p:nvPr/>
        </p:nvSpPr>
        <p:spPr>
          <a:xfrm>
            <a:off x="251520" y="1052737"/>
            <a:ext cx="8640960" cy="1200329"/>
          </a:xfrm>
          <a:prstGeom prst="rect">
            <a:avLst/>
          </a:prstGeom>
        </p:spPr>
        <p:txBody>
          <a:bodyPr wrap="square">
            <a:spAutoFit/>
          </a:bodyPr>
          <a:lstStyle/>
          <a:p>
            <a:pPr marL="361950" indent="-361950">
              <a:buClr>
                <a:srgbClr val="009999"/>
              </a:buClr>
              <a:buFont typeface="Arial" pitchFamily="34" charset="0"/>
              <a:buChar char="•"/>
            </a:pPr>
            <a:r>
              <a:rPr lang="en-GB" sz="2400" dirty="0" smtClean="0">
                <a:solidFill>
                  <a:srgbClr val="004380"/>
                </a:solidFill>
                <a:latin typeface="Arial" pitchFamily="34" charset="0"/>
                <a:cs typeface="Arial" pitchFamily="34" charset="0"/>
              </a:rPr>
              <a:t>New legally binding </a:t>
            </a:r>
            <a:r>
              <a:rPr lang="en-GB" sz="2400" dirty="0" smtClean="0">
                <a:solidFill>
                  <a:srgbClr val="004380"/>
                </a:solidFill>
                <a:latin typeface="Arial" pitchFamily="34" charset="0"/>
                <a:cs typeface="Arial" pitchFamily="34" charset="0"/>
              </a:rPr>
              <a:t>greenhouse gas reduction </a:t>
            </a:r>
            <a:r>
              <a:rPr lang="en-GB" sz="2400" dirty="0" smtClean="0">
                <a:solidFill>
                  <a:srgbClr val="004380"/>
                </a:solidFill>
                <a:latin typeface="Arial" pitchFamily="34" charset="0"/>
                <a:cs typeface="Arial" pitchFamily="34" charset="0"/>
              </a:rPr>
              <a:t>targets</a:t>
            </a:r>
            <a:endParaRPr lang="en-GB" sz="2400" dirty="0" smtClean="0">
              <a:solidFill>
                <a:srgbClr val="004380"/>
              </a:solidFill>
              <a:latin typeface="Arial" pitchFamily="34" charset="0"/>
              <a:cs typeface="Arial" pitchFamily="34" charset="0"/>
            </a:endParaRPr>
          </a:p>
          <a:p>
            <a:pPr marL="361950" indent="-361950">
              <a:buClr>
                <a:srgbClr val="0096DC"/>
              </a:buClr>
              <a:buFont typeface="Arial" pitchFamily="34" charset="0"/>
              <a:buChar char="•"/>
            </a:pPr>
            <a:endParaRPr lang="en-GB" sz="2400" dirty="0" smtClean="0">
              <a:solidFill>
                <a:srgbClr val="004380"/>
              </a:solidFill>
              <a:latin typeface="Arial" pitchFamily="34" charset="0"/>
              <a:cs typeface="Arial" pitchFamily="34" charset="0"/>
            </a:endParaRPr>
          </a:p>
          <a:p>
            <a:pPr marL="361950" indent="-361950">
              <a:buClr>
                <a:srgbClr val="0096DC"/>
              </a:buClr>
              <a:buFont typeface="Arial" pitchFamily="34" charset="0"/>
              <a:buChar char="•"/>
            </a:pPr>
            <a:endParaRPr lang="en-GB" sz="2400" dirty="0" smtClean="0">
              <a:solidFill>
                <a:srgbClr val="004380"/>
              </a:solidFill>
              <a:latin typeface="Arial" pitchFamily="34" charset="0"/>
              <a:cs typeface="Arial" pitchFamily="34" charset="0"/>
            </a:endParaRPr>
          </a:p>
        </p:txBody>
      </p:sp>
      <p:sp>
        <p:nvSpPr>
          <p:cNvPr id="5" name="Rectangle 4"/>
          <p:cNvSpPr/>
          <p:nvPr/>
        </p:nvSpPr>
        <p:spPr>
          <a:xfrm>
            <a:off x="323528" y="404664"/>
            <a:ext cx="7416824"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Scotland’s </a:t>
            </a:r>
            <a:r>
              <a:rPr lang="en-GB" sz="3200" b="1" dirty="0" smtClean="0">
                <a:solidFill>
                  <a:srgbClr val="004380"/>
                </a:solidFill>
                <a:latin typeface="Helvetica" pitchFamily="2" charset="0"/>
                <a:cs typeface="Arial" pitchFamily="34" charset="0"/>
              </a:rPr>
              <a:t>Aspirations</a:t>
            </a:r>
            <a:endParaRPr lang="en-GB" sz="3200" b="1" dirty="0">
              <a:solidFill>
                <a:srgbClr val="004380"/>
              </a:solidFill>
              <a:latin typeface="Helvetica" pitchFamily="2" charset="0"/>
              <a:cs typeface="Arial" pitchFamily="34" charset="0"/>
            </a:endParaRPr>
          </a:p>
        </p:txBody>
      </p:sp>
      <p:sp>
        <p:nvSpPr>
          <p:cNvPr id="11" name="Rectangle 10"/>
          <p:cNvSpPr/>
          <p:nvPr/>
        </p:nvSpPr>
        <p:spPr>
          <a:xfrm>
            <a:off x="-2340768" y="1700808"/>
            <a:ext cx="2088232" cy="1077218"/>
          </a:xfrm>
          <a:prstGeom prst="rect">
            <a:avLst/>
          </a:prstGeom>
        </p:spPr>
        <p:txBody>
          <a:bodyPr wrap="square">
            <a:spAutoFit/>
          </a:bodyPr>
          <a:lstStyle/>
          <a:p>
            <a:pPr algn="r"/>
            <a:r>
              <a:rPr lang="en-GB" sz="1600" b="1" dirty="0" smtClean="0">
                <a:solidFill>
                  <a:srgbClr val="FF0000"/>
                </a:solidFill>
                <a:latin typeface="Arial" pitchFamily="34" charset="0"/>
                <a:cs typeface="Arial" pitchFamily="34" charset="0"/>
              </a:rPr>
              <a:t>N.B.</a:t>
            </a:r>
          </a:p>
          <a:p>
            <a:pPr algn="r"/>
            <a:r>
              <a:rPr lang="en-GB" sz="1600" b="1" dirty="0" smtClean="0">
                <a:solidFill>
                  <a:srgbClr val="FF0000"/>
                </a:solidFill>
                <a:latin typeface="Arial" pitchFamily="34" charset="0"/>
                <a:cs typeface="Arial" pitchFamily="34" charset="0"/>
              </a:rPr>
              <a:t>Body Copy always uses Dark Blue NHS colour.</a:t>
            </a:r>
            <a:endParaRPr lang="en-GB" sz="1600" dirty="0">
              <a:solidFill>
                <a:srgbClr val="FF0000"/>
              </a:solidFill>
            </a:endParaRPr>
          </a:p>
        </p:txBody>
      </p:sp>
      <p:sp>
        <p:nvSpPr>
          <p:cNvPr id="13" name="TextBox 12"/>
          <p:cNvSpPr txBox="1"/>
          <p:nvPr/>
        </p:nvSpPr>
        <p:spPr>
          <a:xfrm>
            <a:off x="-2052736" y="0"/>
            <a:ext cx="1728192" cy="923330"/>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Slide style containing only text</a:t>
            </a:r>
          </a:p>
        </p:txBody>
      </p:sp>
      <p:sp>
        <p:nvSpPr>
          <p:cNvPr id="7" name="Oval 6"/>
          <p:cNvSpPr/>
          <p:nvPr/>
        </p:nvSpPr>
        <p:spPr>
          <a:xfrm>
            <a:off x="1547664" y="2060848"/>
            <a:ext cx="648072"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483768" y="2564904"/>
            <a:ext cx="648072"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619672" y="4437112"/>
            <a:ext cx="3456384" cy="64807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228184" y="3429000"/>
            <a:ext cx="648072"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004048" y="5085184"/>
            <a:ext cx="1872208" cy="5760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1340768"/>
            <a:ext cx="8640960" cy="4832092"/>
          </a:xfrm>
          <a:prstGeom prst="rect">
            <a:avLst/>
          </a:prstGeom>
        </p:spPr>
        <p:txBody>
          <a:bodyPr wrap="square">
            <a:spAutoFit/>
          </a:bodyPr>
          <a:lstStyle/>
          <a:p>
            <a:pPr marL="361950" indent="-361950">
              <a:spcAft>
                <a:spcPts val="1200"/>
              </a:spcAft>
              <a:buClr>
                <a:srgbClr val="009999"/>
              </a:buClr>
              <a:buFont typeface="Arial" pitchFamily="34" charset="0"/>
              <a:buChar char="•"/>
            </a:pPr>
            <a:r>
              <a:rPr lang="en-GB" sz="2800" dirty="0" smtClean="0">
                <a:solidFill>
                  <a:srgbClr val="004380"/>
                </a:solidFill>
                <a:latin typeface="Arial" pitchFamily="34" charset="0"/>
                <a:cs typeface="Arial" pitchFamily="34" charset="0"/>
              </a:rPr>
              <a:t>Eradication of fossil fuel for heating – includin</a:t>
            </a:r>
            <a:r>
              <a:rPr lang="en-GB" sz="2800" dirty="0" smtClean="0">
                <a:solidFill>
                  <a:srgbClr val="004380"/>
                </a:solidFill>
                <a:latin typeface="Arial" pitchFamily="34" charset="0"/>
                <a:cs typeface="Arial" pitchFamily="34" charset="0"/>
              </a:rPr>
              <a:t>g gas</a:t>
            </a:r>
          </a:p>
          <a:p>
            <a:pPr marL="361950" indent="-361950">
              <a:spcAft>
                <a:spcPts val="1200"/>
              </a:spcAft>
              <a:buClr>
                <a:srgbClr val="009999"/>
              </a:buClr>
              <a:buFont typeface="Arial" pitchFamily="34" charset="0"/>
              <a:buChar char="•"/>
            </a:pPr>
            <a:r>
              <a:rPr lang="en-GB" sz="2800" dirty="0" smtClean="0">
                <a:solidFill>
                  <a:srgbClr val="004380"/>
                </a:solidFill>
                <a:latin typeface="Arial" pitchFamily="34" charset="0"/>
                <a:cs typeface="Arial" pitchFamily="34" charset="0"/>
              </a:rPr>
              <a:t>Emphasis on low carbon district heating – 94% of non-domestic buildings within 15 years</a:t>
            </a:r>
          </a:p>
          <a:p>
            <a:pPr marL="361950" indent="-361950">
              <a:spcAft>
                <a:spcPts val="1200"/>
              </a:spcAft>
              <a:buClr>
                <a:srgbClr val="009999"/>
              </a:buClr>
              <a:buFont typeface="Arial" pitchFamily="34" charset="0"/>
              <a:buChar char="•"/>
            </a:pPr>
            <a:r>
              <a:rPr lang="en-GB" sz="2800" dirty="0" smtClean="0">
                <a:solidFill>
                  <a:srgbClr val="004380"/>
                </a:solidFill>
                <a:latin typeface="Arial" pitchFamily="34" charset="0"/>
                <a:cs typeface="Arial" pitchFamily="34" charset="0"/>
              </a:rPr>
              <a:t>Compulsory connection to local district heating</a:t>
            </a:r>
          </a:p>
          <a:p>
            <a:pPr marL="361950" indent="-361950">
              <a:spcAft>
                <a:spcPts val="1200"/>
              </a:spcAft>
              <a:buClr>
                <a:srgbClr val="009999"/>
              </a:buClr>
              <a:buFont typeface="Arial" pitchFamily="34" charset="0"/>
              <a:buChar char="•"/>
            </a:pPr>
            <a:r>
              <a:rPr lang="en-GB" sz="2800" dirty="0" smtClean="0">
                <a:solidFill>
                  <a:srgbClr val="004380"/>
                </a:solidFill>
                <a:latin typeface="Arial" pitchFamily="34" charset="0"/>
                <a:cs typeface="Arial" pitchFamily="34" charset="0"/>
              </a:rPr>
              <a:t>Zero waste to landfill and 50% reduction in food waste</a:t>
            </a:r>
          </a:p>
          <a:p>
            <a:pPr marL="361950" indent="-361950">
              <a:spcAft>
                <a:spcPts val="1200"/>
              </a:spcAft>
              <a:buClr>
                <a:srgbClr val="009999"/>
              </a:buClr>
              <a:buFont typeface="Arial" pitchFamily="34" charset="0"/>
              <a:buChar char="•"/>
            </a:pPr>
            <a:r>
              <a:rPr lang="en-GB" sz="2800" dirty="0" smtClean="0">
                <a:solidFill>
                  <a:srgbClr val="004380"/>
                </a:solidFill>
                <a:latin typeface="Arial" pitchFamily="34" charset="0"/>
                <a:cs typeface="Arial" pitchFamily="34" charset="0"/>
              </a:rPr>
              <a:t>ULEV transport fleets</a:t>
            </a:r>
            <a:endParaRPr lang="en-GB" sz="2800" dirty="0" smtClean="0">
              <a:solidFill>
                <a:srgbClr val="004380"/>
              </a:solidFill>
              <a:latin typeface="Arial" pitchFamily="34" charset="0"/>
              <a:cs typeface="Arial" pitchFamily="34" charset="0"/>
            </a:endParaRPr>
          </a:p>
          <a:p>
            <a:pPr marL="361950" indent="-361950">
              <a:spcAft>
                <a:spcPts val="1200"/>
              </a:spcAft>
              <a:buClr>
                <a:srgbClr val="0096DC"/>
              </a:buClr>
              <a:buFont typeface="Arial" pitchFamily="34" charset="0"/>
              <a:buChar char="•"/>
            </a:pPr>
            <a:r>
              <a:rPr lang="en-GB" sz="2800" dirty="0" smtClean="0">
                <a:solidFill>
                  <a:srgbClr val="004380"/>
                </a:solidFill>
                <a:latin typeface="Arial" pitchFamily="34" charset="0"/>
                <a:cs typeface="Arial" pitchFamily="34" charset="0"/>
              </a:rPr>
              <a:t>Compulsory charges for all staff car-parking</a:t>
            </a:r>
            <a:endParaRPr lang="en-GB" sz="2800" dirty="0" smtClean="0">
              <a:solidFill>
                <a:srgbClr val="004380"/>
              </a:solidFill>
              <a:latin typeface="Arial" pitchFamily="34" charset="0"/>
              <a:cs typeface="Arial" pitchFamily="34" charset="0"/>
            </a:endParaRPr>
          </a:p>
          <a:p>
            <a:pPr marL="361950" indent="-361950">
              <a:buClr>
                <a:srgbClr val="0096DC"/>
              </a:buClr>
              <a:buFont typeface="Arial" pitchFamily="34" charset="0"/>
              <a:buChar char="•"/>
            </a:pPr>
            <a:endParaRPr lang="en-GB" sz="2400" dirty="0" smtClean="0">
              <a:solidFill>
                <a:srgbClr val="004380"/>
              </a:solidFill>
              <a:latin typeface="Arial" pitchFamily="34" charset="0"/>
              <a:cs typeface="Arial" pitchFamily="34" charset="0"/>
            </a:endParaRPr>
          </a:p>
        </p:txBody>
      </p:sp>
      <p:sp>
        <p:nvSpPr>
          <p:cNvPr id="5" name="Rectangle 4"/>
          <p:cNvSpPr/>
          <p:nvPr/>
        </p:nvSpPr>
        <p:spPr>
          <a:xfrm>
            <a:off x="323528" y="404664"/>
            <a:ext cx="7416824"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Scotland’s </a:t>
            </a:r>
            <a:r>
              <a:rPr lang="en-GB" sz="3200" b="1" dirty="0" smtClean="0">
                <a:solidFill>
                  <a:srgbClr val="004380"/>
                </a:solidFill>
                <a:latin typeface="Helvetica" pitchFamily="2" charset="0"/>
                <a:cs typeface="Arial" pitchFamily="34" charset="0"/>
              </a:rPr>
              <a:t>Aspirations</a:t>
            </a:r>
            <a:endParaRPr lang="en-GB" sz="3200" b="1" dirty="0">
              <a:solidFill>
                <a:srgbClr val="004380"/>
              </a:solidFill>
              <a:latin typeface="Helvetica" pitchFamily="2" charset="0"/>
              <a:cs typeface="Arial" pitchFamily="34" charset="0"/>
            </a:endParaRPr>
          </a:p>
        </p:txBody>
      </p:sp>
      <p:sp>
        <p:nvSpPr>
          <p:cNvPr id="11" name="Rectangle 10"/>
          <p:cNvSpPr/>
          <p:nvPr/>
        </p:nvSpPr>
        <p:spPr>
          <a:xfrm>
            <a:off x="-2340768" y="1700808"/>
            <a:ext cx="2088232" cy="1077218"/>
          </a:xfrm>
          <a:prstGeom prst="rect">
            <a:avLst/>
          </a:prstGeom>
        </p:spPr>
        <p:txBody>
          <a:bodyPr wrap="square">
            <a:spAutoFit/>
          </a:bodyPr>
          <a:lstStyle/>
          <a:p>
            <a:pPr algn="r"/>
            <a:r>
              <a:rPr lang="en-GB" sz="1600" b="1" dirty="0" smtClean="0">
                <a:solidFill>
                  <a:srgbClr val="FF0000"/>
                </a:solidFill>
                <a:latin typeface="Arial" pitchFamily="34" charset="0"/>
                <a:cs typeface="Arial" pitchFamily="34" charset="0"/>
              </a:rPr>
              <a:t>N.B.</a:t>
            </a:r>
          </a:p>
          <a:p>
            <a:pPr algn="r"/>
            <a:r>
              <a:rPr lang="en-GB" sz="1600" b="1" dirty="0" smtClean="0">
                <a:solidFill>
                  <a:srgbClr val="FF0000"/>
                </a:solidFill>
                <a:latin typeface="Arial" pitchFamily="34" charset="0"/>
                <a:cs typeface="Arial" pitchFamily="34" charset="0"/>
              </a:rPr>
              <a:t>Body Copy always uses Dark Blue NHS colour.</a:t>
            </a:r>
            <a:endParaRPr lang="en-GB" sz="1600" dirty="0">
              <a:solidFill>
                <a:srgbClr val="FF0000"/>
              </a:solidFill>
            </a:endParaRPr>
          </a:p>
        </p:txBody>
      </p:sp>
      <p:sp>
        <p:nvSpPr>
          <p:cNvPr id="13" name="TextBox 12"/>
          <p:cNvSpPr txBox="1"/>
          <p:nvPr/>
        </p:nvSpPr>
        <p:spPr>
          <a:xfrm>
            <a:off x="-2052736" y="0"/>
            <a:ext cx="1728192" cy="923330"/>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Slide style containing only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1124744"/>
            <a:ext cx="8640960" cy="5632311"/>
          </a:xfrm>
          <a:prstGeom prst="rect">
            <a:avLst/>
          </a:prstGeom>
        </p:spPr>
        <p:txBody>
          <a:bodyPr wrap="square">
            <a:spAutoFit/>
          </a:bodyPr>
          <a:lstStyle/>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Lack of and ac</a:t>
            </a:r>
            <a:r>
              <a:rPr lang="en-GB" sz="2800" dirty="0" smtClean="0">
                <a:solidFill>
                  <a:srgbClr val="004380"/>
                </a:solidFill>
                <a:latin typeface="Arial" pitchFamily="34" charset="0"/>
                <a:cs typeface="Arial" pitchFamily="34" charset="0"/>
              </a:rPr>
              <a:t>cess to capital funding</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Available funding does not match project requirements</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Rising electricity prices</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Lack of innovation and ‘risk aversion’</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Conflicting legislation (e.g. NHS Act </a:t>
            </a:r>
            <a:r>
              <a:rPr lang="en-GB" sz="2800" dirty="0" err="1" smtClean="0">
                <a:solidFill>
                  <a:srgbClr val="004380"/>
                </a:solidFill>
                <a:latin typeface="Arial" pitchFamily="34" charset="0"/>
                <a:cs typeface="Arial" pitchFamily="34" charset="0"/>
              </a:rPr>
              <a:t>vs</a:t>
            </a:r>
            <a:r>
              <a:rPr lang="en-GB" sz="2800" dirty="0" smtClean="0">
                <a:solidFill>
                  <a:srgbClr val="004380"/>
                </a:solidFill>
                <a:latin typeface="Arial" pitchFamily="34" charset="0"/>
                <a:cs typeface="Arial" pitchFamily="34" charset="0"/>
              </a:rPr>
              <a:t> district heating)</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Collaborative working</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Lack of preparation</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Disconnect to clinical strategies</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Design guidance unclear and ambiguous</a:t>
            </a:r>
          </a:p>
          <a:p>
            <a:pPr marL="361950" indent="-361950">
              <a:buClr>
                <a:srgbClr val="009999"/>
              </a:buClr>
              <a:buFont typeface="Arial" pitchFamily="34" charset="0"/>
              <a:buChar char="•"/>
            </a:pPr>
            <a:r>
              <a:rPr lang="en-GB" sz="2800" dirty="0" smtClean="0">
                <a:solidFill>
                  <a:srgbClr val="004380"/>
                </a:solidFill>
                <a:latin typeface="Arial" pitchFamily="34" charset="0"/>
                <a:cs typeface="Arial" pitchFamily="34" charset="0"/>
              </a:rPr>
              <a:t>Tortuous approval routes</a:t>
            </a:r>
          </a:p>
          <a:p>
            <a:pPr marL="361950" indent="-361950">
              <a:spcAft>
                <a:spcPts val="1200"/>
              </a:spcAft>
              <a:buClr>
                <a:srgbClr val="009999"/>
              </a:buClr>
              <a:buFont typeface="Arial" pitchFamily="34" charset="0"/>
              <a:buChar char="•"/>
            </a:pPr>
            <a:endParaRPr lang="en-GB" sz="2400" dirty="0" smtClean="0">
              <a:solidFill>
                <a:srgbClr val="004380"/>
              </a:solidFill>
              <a:latin typeface="Arial" pitchFamily="34" charset="0"/>
              <a:cs typeface="Arial" pitchFamily="34" charset="0"/>
            </a:endParaRPr>
          </a:p>
        </p:txBody>
      </p:sp>
      <p:sp>
        <p:nvSpPr>
          <p:cNvPr id="5" name="Rectangle 4"/>
          <p:cNvSpPr/>
          <p:nvPr/>
        </p:nvSpPr>
        <p:spPr>
          <a:xfrm>
            <a:off x="323528" y="404664"/>
            <a:ext cx="7416824" cy="584775"/>
          </a:xfrm>
          <a:prstGeom prst="rect">
            <a:avLst/>
          </a:prstGeom>
        </p:spPr>
        <p:txBody>
          <a:bodyPr wrap="square">
            <a:spAutoFit/>
          </a:bodyPr>
          <a:lstStyle/>
          <a:p>
            <a:r>
              <a:rPr lang="en-GB" sz="3200" b="1" dirty="0" smtClean="0">
                <a:solidFill>
                  <a:srgbClr val="004380"/>
                </a:solidFill>
                <a:latin typeface="Helvetica" pitchFamily="2" charset="0"/>
                <a:cs typeface="Arial" pitchFamily="34" charset="0"/>
              </a:rPr>
              <a:t>Potential </a:t>
            </a:r>
            <a:r>
              <a:rPr lang="en-GB" sz="3200" b="1" strike="dblStrike" dirty="0" smtClean="0">
                <a:solidFill>
                  <a:srgbClr val="004380"/>
                </a:solidFill>
                <a:latin typeface="Helvetica" pitchFamily="2" charset="0"/>
                <a:cs typeface="Arial" pitchFamily="34" charset="0"/>
              </a:rPr>
              <a:t>Barriers</a:t>
            </a:r>
            <a:r>
              <a:rPr lang="en-GB" sz="3200" b="1" dirty="0" smtClean="0">
                <a:solidFill>
                  <a:srgbClr val="004380"/>
                </a:solidFill>
                <a:latin typeface="Helvetica" pitchFamily="2" charset="0"/>
                <a:cs typeface="Arial" pitchFamily="34" charset="0"/>
              </a:rPr>
              <a:t> Challenges</a:t>
            </a:r>
            <a:endParaRPr lang="en-GB" sz="3200" b="1" dirty="0">
              <a:solidFill>
                <a:srgbClr val="004380"/>
              </a:solidFill>
              <a:latin typeface="Helvetica" pitchFamily="2" charset="0"/>
              <a:cs typeface="Arial" pitchFamily="34" charset="0"/>
            </a:endParaRPr>
          </a:p>
        </p:txBody>
      </p:sp>
      <p:sp>
        <p:nvSpPr>
          <p:cNvPr id="11" name="Rectangle 10"/>
          <p:cNvSpPr/>
          <p:nvPr/>
        </p:nvSpPr>
        <p:spPr>
          <a:xfrm>
            <a:off x="-2340768" y="1700808"/>
            <a:ext cx="2088232" cy="1077218"/>
          </a:xfrm>
          <a:prstGeom prst="rect">
            <a:avLst/>
          </a:prstGeom>
        </p:spPr>
        <p:txBody>
          <a:bodyPr wrap="square">
            <a:spAutoFit/>
          </a:bodyPr>
          <a:lstStyle/>
          <a:p>
            <a:pPr algn="r"/>
            <a:r>
              <a:rPr lang="en-GB" sz="1600" b="1" dirty="0" smtClean="0">
                <a:solidFill>
                  <a:srgbClr val="FF0000"/>
                </a:solidFill>
                <a:latin typeface="Arial" pitchFamily="34" charset="0"/>
                <a:cs typeface="Arial" pitchFamily="34" charset="0"/>
              </a:rPr>
              <a:t>N.B.</a:t>
            </a:r>
          </a:p>
          <a:p>
            <a:pPr algn="r"/>
            <a:r>
              <a:rPr lang="en-GB" sz="1600" b="1" dirty="0" smtClean="0">
                <a:solidFill>
                  <a:srgbClr val="FF0000"/>
                </a:solidFill>
                <a:latin typeface="Arial" pitchFamily="34" charset="0"/>
                <a:cs typeface="Arial" pitchFamily="34" charset="0"/>
              </a:rPr>
              <a:t>Body Copy always uses Dark Blue NHS colour.</a:t>
            </a:r>
            <a:endParaRPr lang="en-GB" sz="1600" dirty="0">
              <a:solidFill>
                <a:srgbClr val="FF0000"/>
              </a:solidFill>
            </a:endParaRPr>
          </a:p>
        </p:txBody>
      </p:sp>
      <p:sp>
        <p:nvSpPr>
          <p:cNvPr id="13" name="TextBox 12"/>
          <p:cNvSpPr txBox="1"/>
          <p:nvPr/>
        </p:nvSpPr>
        <p:spPr>
          <a:xfrm>
            <a:off x="-2052736" y="0"/>
            <a:ext cx="1728192" cy="923330"/>
          </a:xfrm>
          <a:prstGeom prst="rect">
            <a:avLst/>
          </a:prstGeom>
          <a:noFill/>
        </p:spPr>
        <p:txBody>
          <a:bodyPr wrap="square" rtlCol="0">
            <a:spAutoFit/>
          </a:bodyPr>
          <a:lstStyle/>
          <a:p>
            <a:r>
              <a:rPr lang="en-GB" b="1" dirty="0" smtClean="0">
                <a:solidFill>
                  <a:schemeClr val="bg1"/>
                </a:solidFill>
                <a:latin typeface="Arial" pitchFamily="34" charset="0"/>
                <a:cs typeface="Arial" pitchFamily="34" charset="0"/>
              </a:rPr>
              <a:t>Slide style containing only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HS N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5542</TotalTime>
  <Words>1918</Words>
  <Application>Microsoft Office PowerPoint</Application>
  <PresentationFormat>On-screen Show (4:3)</PresentationFormat>
  <Paragraphs>194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NHS NSS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Euan Patterson</dc:creator>
  <cp:lastModifiedBy>Kathrd03</cp:lastModifiedBy>
  <cp:revision>359</cp:revision>
  <dcterms:created xsi:type="dcterms:W3CDTF">2016-06-01T11:15:10Z</dcterms:created>
  <dcterms:modified xsi:type="dcterms:W3CDTF">2017-05-01T20:30:25Z</dcterms:modified>
</cp:coreProperties>
</file>